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30"/>
  </p:notesMasterIdLst>
  <p:sldIdLst>
    <p:sldId id="374" r:id="rId6"/>
    <p:sldId id="1120" r:id="rId7"/>
    <p:sldId id="1096" r:id="rId8"/>
    <p:sldId id="1102" r:id="rId9"/>
    <p:sldId id="1106" r:id="rId10"/>
    <p:sldId id="1104" r:id="rId11"/>
    <p:sldId id="1110" r:id="rId12"/>
    <p:sldId id="1105" r:id="rId13"/>
    <p:sldId id="1107" r:id="rId14"/>
    <p:sldId id="1108" r:id="rId15"/>
    <p:sldId id="1083" r:id="rId16"/>
    <p:sldId id="1109" r:id="rId17"/>
    <p:sldId id="1111" r:id="rId18"/>
    <p:sldId id="1112" r:id="rId19"/>
    <p:sldId id="1086" r:id="rId20"/>
    <p:sldId id="1087" r:id="rId21"/>
    <p:sldId id="1088" r:id="rId22"/>
    <p:sldId id="1114" r:id="rId23"/>
    <p:sldId id="1115" r:id="rId24"/>
    <p:sldId id="1116" r:id="rId25"/>
    <p:sldId id="1117" r:id="rId26"/>
    <p:sldId id="1113" r:id="rId27"/>
    <p:sldId id="1121" r:id="rId28"/>
    <p:sldId id="1119"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4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Richman" initials="MR" lastIdx="19" clrIdx="0">
    <p:extLst>
      <p:ext uri="{19B8F6BF-5375-455C-9EA6-DF929625EA0E}">
        <p15:presenceInfo xmlns:p15="http://schemas.microsoft.com/office/powerpoint/2012/main" userId="S::mrichman@healthmanagement.com::26b2a286-3e67-4354-b123-f34018be3070" providerId="AD"/>
      </p:ext>
    </p:extLst>
  </p:cmAuthor>
  <p:cmAuthor id="2" name="Lori Raney" initials="LR" lastIdx="17" clrIdx="1">
    <p:extLst>
      <p:ext uri="{19B8F6BF-5375-455C-9EA6-DF929625EA0E}">
        <p15:presenceInfo xmlns:p15="http://schemas.microsoft.com/office/powerpoint/2012/main" userId="S::lraney@healthmanagement.com::34720c8f-0571-43e3-b262-2ce4e72bb57d" providerId="AD"/>
      </p:ext>
    </p:extLst>
  </p:cmAuthor>
  <p:cmAuthor id="3" name="Joshua Rubin" initials="JR" lastIdx="20" clrIdx="2">
    <p:extLst>
      <p:ext uri="{19B8F6BF-5375-455C-9EA6-DF929625EA0E}">
        <p15:presenceInfo xmlns:p15="http://schemas.microsoft.com/office/powerpoint/2012/main" userId="S::jrubin@healthmanagement.com::376848ed-cc2f-4e07-b3f0-b3aec1961cc7" providerId="AD"/>
      </p:ext>
    </p:extLst>
  </p:cmAuthor>
  <p:cmAuthor id="4" name="Rob Buchanan" initials="RB" lastIdx="4" clrIdx="3">
    <p:extLst>
      <p:ext uri="{19B8F6BF-5375-455C-9EA6-DF929625EA0E}">
        <p15:presenceInfo xmlns:p15="http://schemas.microsoft.com/office/powerpoint/2012/main" userId="S::rbuchanan@healthmanagement.com::c8a68537-0225-4b33-a11e-9a37f13d1678" providerId="AD"/>
      </p:ext>
    </p:extLst>
  </p:cmAuthor>
  <p:cmAuthor id="5" name="Ann Filiault" initials="AF" lastIdx="20" clrIdx="4">
    <p:extLst>
      <p:ext uri="{19B8F6BF-5375-455C-9EA6-DF929625EA0E}">
        <p15:presenceInfo xmlns:p15="http://schemas.microsoft.com/office/powerpoint/2012/main" userId="S::afiliault@healthmanagement.com::06e44777-90fb-4782-80df-4db6cf151b7f" providerId="AD"/>
      </p:ext>
    </p:extLst>
  </p:cmAuthor>
  <p:cmAuthor id="6" name="Muriel Kramer" initials="MK" lastIdx="16" clrIdx="5">
    <p:extLst>
      <p:ext uri="{19B8F6BF-5375-455C-9EA6-DF929625EA0E}">
        <p15:presenceInfo xmlns:p15="http://schemas.microsoft.com/office/powerpoint/2012/main" userId="S::mkramer@healthmanagement.com::09e6291f-bfab-4b92-8a59-f819ad44bf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A3"/>
    <a:srgbClr val="552733"/>
    <a:srgbClr val="86AB5D"/>
    <a:srgbClr val="006498"/>
    <a:srgbClr val="898989"/>
    <a:srgbClr val="55170F"/>
    <a:srgbClr val="195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8" autoAdjust="0"/>
    <p:restoredTop sz="94660"/>
  </p:normalViewPr>
  <p:slideViewPr>
    <p:cSldViewPr snapToGrid="0">
      <p:cViewPr>
        <p:scale>
          <a:sx n="80" d="100"/>
          <a:sy n="80" d="100"/>
        </p:scale>
        <p:origin x="1944" y="138"/>
      </p:cViewPr>
      <p:guideLst>
        <p:guide orient="horz" pos="2160"/>
        <p:guide pos="448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3A9A00-B85E-5A44-A879-D4D8ABEFB095}" type="datetimeFigureOut">
              <a:rPr lang="en-US" smtClean="0"/>
              <a:t>6/18/2021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BEE3FC-21D0-5A44-A94D-D4C6FA045CB1}" type="slidenum">
              <a:rPr lang="en-US" smtClean="0"/>
              <a:t>‹#›</a:t>
            </a:fld>
            <a:endParaRPr lang="en-US"/>
          </a:p>
        </p:txBody>
      </p:sp>
    </p:spTree>
    <p:extLst>
      <p:ext uri="{BB962C8B-B14F-4D97-AF65-F5344CB8AC3E}">
        <p14:creationId xmlns:p14="http://schemas.microsoft.com/office/powerpoint/2010/main" val="118526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70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87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92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3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208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43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07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905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9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699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3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539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652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91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291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6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33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98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20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7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58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09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09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74451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13802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1513827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74189"/>
            <a:ext cx="7772400" cy="835774"/>
          </a:xfrm>
          <a:prstGeom prst="rect">
            <a:avLst/>
          </a:prstGeom>
        </p:spPr>
        <p:txBody>
          <a:bodyPr anchor="b"/>
          <a:lstStyle>
            <a:lvl1pPr algn="ctr">
              <a:defRPr sz="4200" b="1">
                <a:solidFill>
                  <a:srgbClr val="86AB5D"/>
                </a:solidFill>
                <a:latin typeface="+mn-lt"/>
              </a:defRPr>
            </a:lvl1pPr>
          </a:lstStyle>
          <a:p>
            <a:r>
              <a:rPr lang="en-US"/>
              <a:t>CLICK TO EDIT</a:t>
            </a:r>
          </a:p>
        </p:txBody>
      </p:sp>
      <p:sp>
        <p:nvSpPr>
          <p:cNvPr id="3" name="Subtitle 2"/>
          <p:cNvSpPr>
            <a:spLocks noGrp="1"/>
          </p:cNvSpPr>
          <p:nvPr>
            <p:ph type="subTitle" idx="1" hasCustomPrompt="1"/>
          </p:nvPr>
        </p:nvSpPr>
        <p:spPr>
          <a:xfrm>
            <a:off x="1143000" y="3602038"/>
            <a:ext cx="6858000" cy="443751"/>
          </a:xfrm>
          <a:prstGeom prst="rect">
            <a:avLst/>
          </a:prstGeom>
        </p:spPr>
        <p:txBody>
          <a:bodyPr/>
          <a:lstStyle>
            <a:lvl1pPr marL="0" indent="0" algn="ctr">
              <a:buNone/>
              <a:defRPr sz="2400">
                <a:solidFill>
                  <a:srgbClr val="006498"/>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200"/>
            </a:lvl1pPr>
          </a:lstStyle>
          <a:p>
            <a:pPr algn="r"/>
            <a:fld id="{F76AA2C4-AE0E-5946-A9D4-6533D68737BD}" type="slidenum">
              <a:rPr lang="en-US" smtClean="0">
                <a:solidFill>
                  <a:prstClr val="black">
                    <a:tint val="75000"/>
                  </a:prstClr>
                </a:solidFill>
              </a:rPr>
              <a:pPr algn="r"/>
              <a:t>‹#›</a:t>
            </a:fld>
            <a:endParaRPr lang="en-US">
              <a:solidFill>
                <a:prstClr val="black">
                  <a:tint val="75000"/>
                </a:prstClr>
              </a:solidFill>
            </a:endParaRP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82310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166949"/>
            <a:ext cx="7886700" cy="5010014"/>
          </a:xfrm>
          <a:prstGeom prst="rect">
            <a:avLst/>
          </a:prstGeom>
        </p:spPr>
        <p:txBody>
          <a:bodyPr/>
          <a:lstStyle>
            <a:lvl1pPr marL="228600" indent="-228600">
              <a:buFont typeface="Wingdings" panose="05000000000000000000" pitchFamily="2" charset="2"/>
              <a:buChar cha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hasCustomPrompt="1"/>
          </p:nvPr>
        </p:nvSpPr>
        <p:spPr>
          <a:xfrm>
            <a:off x="554855" y="325111"/>
            <a:ext cx="8048625" cy="301217"/>
          </a:xfrm>
          <a:prstGeom prst="rect">
            <a:avLst/>
          </a:prstGeom>
        </p:spPr>
        <p:txBody>
          <a:bodyPr/>
          <a:lstStyle>
            <a:lvl1pPr>
              <a:defRPr sz="2000" b="1">
                <a:solidFill>
                  <a:srgbClr val="552533"/>
                </a:solidFill>
                <a:latin typeface="+mn-lt"/>
                <a:cs typeface="Arial" panose="020B0604020202020204" pitchFamily="34" charset="0"/>
              </a:defRPr>
            </a:lvl1pPr>
          </a:lstStyle>
          <a:p>
            <a:r>
              <a:rPr lang="en-US"/>
              <a:t>CLICK TO EDIT MASTER TITLE STYLE</a:t>
            </a:r>
          </a:p>
        </p:txBody>
      </p:sp>
      <p:cxnSp>
        <p:nvCxnSpPr>
          <p:cNvPr id="5" name="Straight Connector 4"/>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457950" y="6356351"/>
            <a:ext cx="2057400" cy="365125"/>
          </a:xfrm>
          <a:prstGeom prst="rect">
            <a:avLst/>
          </a:prstGeom>
        </p:spPr>
        <p:txBody>
          <a:bodyPr/>
          <a:lstStyle>
            <a:lvl1pPr>
              <a:defRPr sz="1200"/>
            </a:lvl1pPr>
          </a:lstStyle>
          <a:p>
            <a:pPr algn="r"/>
            <a:fld id="{F76AA2C4-AE0E-5946-A9D4-6533D68737BD}" type="slidenum">
              <a:rPr lang="en-US" smtClean="0">
                <a:solidFill>
                  <a:prstClr val="black">
                    <a:tint val="75000"/>
                  </a:prstClr>
                </a:solidFill>
              </a:rPr>
              <a:pPr algn="r"/>
              <a:t>‹#›</a:t>
            </a:fld>
            <a:endParaRPr lang="en-US">
              <a:solidFill>
                <a:prstClr val="black">
                  <a:tint val="75000"/>
                </a:prstClr>
              </a:solidFill>
            </a:endParaRPr>
          </a:p>
        </p:txBody>
      </p:sp>
      <p:cxnSp>
        <p:nvCxnSpPr>
          <p:cNvPr id="9" name="Straight Connector 8"/>
          <p:cNvCxnSpPr/>
          <p:nvPr userDrawn="1"/>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4283655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97418" y="2359905"/>
            <a:ext cx="531105" cy="531105"/>
          </a:xfrm>
          <a:prstGeom prst="rect">
            <a:avLst/>
          </a:prstGeom>
        </p:spPr>
      </p:pic>
      <p:cxnSp>
        <p:nvCxnSpPr>
          <p:cNvPr id="8" name="Straight Connector 7"/>
          <p:cNvCxnSpPr/>
          <p:nvPr userDrawn="1"/>
        </p:nvCxnSpPr>
        <p:spPr>
          <a:xfrm flipH="1">
            <a:off x="1315190" y="2625457"/>
            <a:ext cx="2820318" cy="0"/>
          </a:xfrm>
          <a:prstGeom prst="line">
            <a:avLst/>
          </a:prstGeom>
          <a:ln>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4977788" y="2620076"/>
            <a:ext cx="2820318" cy="0"/>
          </a:xfrm>
          <a:prstGeom prst="line">
            <a:avLst/>
          </a:prstGeom>
          <a:ln>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hasCustomPrompt="1"/>
          </p:nvPr>
        </p:nvSpPr>
        <p:spPr>
          <a:xfrm>
            <a:off x="685800" y="3053740"/>
            <a:ext cx="7772400" cy="835774"/>
          </a:xfrm>
          <a:prstGeom prst="rect">
            <a:avLst/>
          </a:prstGeom>
        </p:spPr>
        <p:txBody>
          <a:bodyPr anchor="b"/>
          <a:lstStyle>
            <a:lvl1pPr algn="ctr">
              <a:defRPr sz="4200" b="1">
                <a:solidFill>
                  <a:srgbClr val="86AB5D"/>
                </a:solidFill>
                <a:latin typeface="+mn-lt"/>
              </a:defRPr>
            </a:lvl1pPr>
          </a:lstStyle>
          <a:p>
            <a:r>
              <a:rPr lang="en-US"/>
              <a:t>CLICK TO EDIT</a:t>
            </a:r>
          </a:p>
        </p:txBody>
      </p:sp>
      <p:sp>
        <p:nvSpPr>
          <p:cNvPr id="14" name="Subtitle 2"/>
          <p:cNvSpPr>
            <a:spLocks noGrp="1"/>
          </p:cNvSpPr>
          <p:nvPr>
            <p:ph type="subTitle" idx="1" hasCustomPrompt="1"/>
          </p:nvPr>
        </p:nvSpPr>
        <p:spPr>
          <a:xfrm>
            <a:off x="1143000" y="3929844"/>
            <a:ext cx="6858000" cy="443751"/>
          </a:xfrm>
          <a:prstGeom prst="rect">
            <a:avLst/>
          </a:prstGeom>
        </p:spPr>
        <p:txBody>
          <a:bodyPr/>
          <a:lstStyle>
            <a:lvl1pPr marL="0" indent="0" algn="ctr">
              <a:buNone/>
              <a:defRPr sz="2400">
                <a:solidFill>
                  <a:srgbClr val="006498"/>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lstStyle>
            <a:lvl1pPr>
              <a:defRPr sz="1200"/>
            </a:lvl1pPr>
          </a:lstStyle>
          <a:p>
            <a:pPr algn="r"/>
            <a:fld id="{F76AA2C4-AE0E-5946-A9D4-6533D68737BD}" type="slidenum">
              <a:rPr lang="en-US" smtClean="0">
                <a:solidFill>
                  <a:prstClr val="black">
                    <a:tint val="75000"/>
                  </a:prstClr>
                </a:solidFill>
              </a:rPr>
              <a:pPr algn="r"/>
              <a:t>‹#›</a:t>
            </a:fld>
            <a:endParaRPr lang="en-US">
              <a:solidFill>
                <a:prstClr val="black">
                  <a:tint val="75000"/>
                </a:prstClr>
              </a:solidFill>
            </a:endParaRPr>
          </a:p>
        </p:txBody>
      </p:sp>
      <p:pic>
        <p:nvPicPr>
          <p:cNvPr id="11" name="Picture 1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590092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71154"/>
            <a:ext cx="3886200" cy="5105809"/>
          </a:xfrm>
          <a:prstGeom prst="rect">
            <a:avLst/>
          </a:prstGeo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071154"/>
            <a:ext cx="3886200" cy="5105809"/>
          </a:xfrm>
          <a:prstGeom prst="rect">
            <a:avLst/>
          </a:prstGeo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200"/>
            </a:lvl1pPr>
          </a:lstStyle>
          <a:p>
            <a:pPr algn="r"/>
            <a:fld id="{F76AA2C4-AE0E-5946-A9D4-6533D68737BD}" type="slidenum">
              <a:rPr lang="en-US" smtClean="0">
                <a:solidFill>
                  <a:prstClr val="black">
                    <a:tint val="75000"/>
                  </a:prstClr>
                </a:solidFill>
              </a:rPr>
              <a:pPr algn="r"/>
              <a:t>‹#›</a:t>
            </a:fld>
            <a:endParaRPr lang="en-US">
              <a:solidFill>
                <a:prstClr val="black">
                  <a:tint val="75000"/>
                </a:prstClr>
              </a:solidFill>
            </a:endParaRPr>
          </a:p>
        </p:txBody>
      </p:sp>
      <p:cxnSp>
        <p:nvCxnSpPr>
          <p:cNvPr id="6" name="Straight Connector 5"/>
          <p:cNvCxnSpPr/>
          <p:nvPr userDrawn="1"/>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82545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6457950" y="6356351"/>
            <a:ext cx="2057400" cy="365125"/>
          </a:xfrm>
          <a:prstGeom prst="rect">
            <a:avLst/>
          </a:prstGeom>
        </p:spPr>
        <p:txBody>
          <a:bodyPr/>
          <a:lstStyle>
            <a:lvl1pPr>
              <a:defRPr sz="1200"/>
            </a:lvl1pPr>
          </a:lstStyle>
          <a:p>
            <a:pPr algn="r"/>
            <a:fld id="{F76AA2C4-AE0E-5946-A9D4-6533D68737BD}" type="slidenum">
              <a:rPr lang="en-US" smtClean="0">
                <a:solidFill>
                  <a:prstClr val="black">
                    <a:tint val="75000"/>
                  </a:prstClr>
                </a:solidFill>
              </a:rPr>
              <a:pPr algn="r"/>
              <a:t>‹#›</a:t>
            </a:fld>
            <a:endParaRPr lang="en-US">
              <a:solidFill>
                <a:prstClr val="black">
                  <a:tint val="75000"/>
                </a:prstClr>
              </a:solidFill>
            </a:endParaRPr>
          </a:p>
        </p:txBody>
      </p:sp>
    </p:spTree>
    <p:extLst>
      <p:ext uri="{BB962C8B-B14F-4D97-AF65-F5344CB8AC3E}">
        <p14:creationId xmlns:p14="http://schemas.microsoft.com/office/powerpoint/2010/main" val="67777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B">
    <p:spTree>
      <p:nvGrpSpPr>
        <p:cNvPr id="1" name=""/>
        <p:cNvGrpSpPr/>
        <p:nvPr/>
      </p:nvGrpSpPr>
      <p:grpSpPr>
        <a:xfrm>
          <a:off x="0" y="0"/>
          <a:ext cx="0" cy="0"/>
          <a:chOff x="0" y="0"/>
          <a:chExt cx="0" cy="0"/>
        </a:xfrm>
      </p:grpSpPr>
      <p:sp>
        <p:nvSpPr>
          <p:cNvPr id="8" name="Rectangle 7"/>
          <p:cNvSpPr/>
          <p:nvPr userDrawn="1"/>
        </p:nvSpPr>
        <p:spPr>
          <a:xfrm>
            <a:off x="0" y="0"/>
            <a:ext cx="9143999" cy="10484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1131" y="186450"/>
            <a:ext cx="7422444" cy="959027"/>
          </a:xfrm>
        </p:spPr>
        <p:txBody>
          <a:bodyPr>
            <a:noAutofit/>
          </a:bodyPr>
          <a:lstStyle/>
          <a:p>
            <a:r>
              <a:rPr lang="en-US"/>
              <a:t>Click to edit Master title style</a:t>
            </a:r>
          </a:p>
        </p:txBody>
      </p:sp>
      <p:sp>
        <p:nvSpPr>
          <p:cNvPr id="3" name="Slide Number Placeholder 5"/>
          <p:cNvSpPr>
            <a:spLocks noGrp="1"/>
          </p:cNvSpPr>
          <p:nvPr>
            <p:ph type="sldNum" sz="quarter" idx="12"/>
          </p:nvPr>
        </p:nvSpPr>
        <p:spPr>
          <a:xfrm>
            <a:off x="8283222" y="6371167"/>
            <a:ext cx="860778" cy="350308"/>
          </a:xfrm>
          <a:prstGeom prst="rect">
            <a:avLst/>
          </a:prstGeom>
        </p:spPr>
        <p:txBody>
          <a:bodyPr/>
          <a:lstStyle/>
          <a:p>
            <a:fld id="{D4C34234-E0AA-434B-AA79-02F02F6BC82A}" type="slidenum">
              <a:rPr lang="en-US" smtClean="0"/>
              <a:t>‹#›</a:t>
            </a:fld>
            <a:endParaRPr lang="en-US"/>
          </a:p>
        </p:txBody>
      </p:sp>
      <p:sp>
        <p:nvSpPr>
          <p:cNvPr id="5" name="Text Placeholder 4"/>
          <p:cNvSpPr>
            <a:spLocks noGrp="1"/>
          </p:cNvSpPr>
          <p:nvPr>
            <p:ph type="body" sz="quarter" idx="13"/>
          </p:nvPr>
        </p:nvSpPr>
        <p:spPr>
          <a:xfrm>
            <a:off x="860425" y="1374805"/>
            <a:ext cx="7423150" cy="4984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88028" y="1048426"/>
            <a:ext cx="7360238" cy="0"/>
          </a:xfrm>
          <a:prstGeom prst="line">
            <a:avLst/>
          </a:prstGeom>
          <a:ln w="12700">
            <a:solidFill>
              <a:srgbClr val="195C8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64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i="0" cap="all" baseline="0">
                <a:latin typeface="Arial Black" charset="0"/>
                <a:ea typeface="Arial Black" charset="0"/>
                <a:cs typeface="Arial Black"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179112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208791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16734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12859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8559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184169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161269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AA2C4-AE0E-5946-A9D4-6533D68737BD}" type="slidenum">
              <a:rPr lang="en-US" smtClean="0"/>
              <a:t>‹#›</a:t>
            </a:fld>
            <a:endParaRPr lang="en-US"/>
          </a:p>
        </p:txBody>
      </p:sp>
    </p:spTree>
    <p:extLst>
      <p:ext uri="{BB962C8B-B14F-4D97-AF65-F5344CB8AC3E}">
        <p14:creationId xmlns:p14="http://schemas.microsoft.com/office/powerpoint/2010/main" val="122811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AA2C4-AE0E-5946-A9D4-6533D68737BD}" type="slidenum">
              <a:rPr lang="en-US" smtClean="0"/>
              <a:t>‹#›</a:t>
            </a:fld>
            <a:endParaRPr lang="en-US"/>
          </a:p>
        </p:txBody>
      </p:sp>
    </p:spTree>
    <p:extLst>
      <p:ext uri="{BB962C8B-B14F-4D97-AF65-F5344CB8AC3E}">
        <p14:creationId xmlns:p14="http://schemas.microsoft.com/office/powerpoint/2010/main" val="762722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941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6498"/>
        </a:buClr>
        <a:buFont typeface="Times New Roman" panose="02020603050405020304" pitchFamily="18" charset="0"/>
        <a:buChar char="+"/>
        <a:defRPr sz="2800" b="1" kern="1200">
          <a:solidFill>
            <a:srgbClr val="76717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767171"/>
          </a:solidFill>
          <a:latin typeface="+mn-lt"/>
          <a:ea typeface="+mn-ea"/>
          <a:cs typeface="+mn-cs"/>
        </a:defRPr>
      </a:lvl2pPr>
      <a:lvl3pPr marL="1143000" indent="-228600" algn="l" defTabSz="914400" rtl="0" eaLnBrk="1" latinLnBrk="0" hangingPunct="1">
        <a:lnSpc>
          <a:spcPct val="90000"/>
        </a:lnSpc>
        <a:spcBef>
          <a:spcPts val="500"/>
        </a:spcBef>
        <a:buClr>
          <a:srgbClr val="767171"/>
        </a:buClr>
        <a:buFont typeface="Calibri" panose="020F0502020204030204" pitchFamily="34" charset="0"/>
        <a:buChar char="─"/>
        <a:defRPr sz="2000" kern="1200">
          <a:solidFill>
            <a:srgbClr val="7671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671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671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mass.gov/doc/optum-white-paper-on-peer-support-services-submitted-to-recovery-coach-inbox/downloa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sitting on a table&#10;&#10;Description automatically generated">
            <a:extLst>
              <a:ext uri="{FF2B5EF4-FFF2-40B4-BE49-F238E27FC236}">
                <a16:creationId xmlns:a16="http://schemas.microsoft.com/office/drawing/2014/main" id="{D75492DF-E586-D344-B195-C2A0452C01E4}"/>
              </a:ext>
            </a:extLst>
          </p:cNvPr>
          <p:cNvPicPr>
            <a:picLocks noChangeAspect="1"/>
          </p:cNvPicPr>
          <p:nvPr/>
        </p:nvPicPr>
        <p:blipFill>
          <a:blip r:embed="rId2"/>
          <a:stretch>
            <a:fillRect/>
          </a:stretch>
        </p:blipFill>
        <p:spPr>
          <a:xfrm>
            <a:off x="0" y="1225042"/>
            <a:ext cx="9144000" cy="4660157"/>
          </a:xfrm>
          <a:prstGeom prst="rect">
            <a:avLst/>
          </a:prstGeom>
        </p:spPr>
      </p:pic>
      <p:sp>
        <p:nvSpPr>
          <p:cNvPr id="16" name="Rectangle 15">
            <a:extLst>
              <a:ext uri="{FF2B5EF4-FFF2-40B4-BE49-F238E27FC236}">
                <a16:creationId xmlns:a16="http://schemas.microsoft.com/office/drawing/2014/main" id="{2013AC03-CDD9-714F-B3CC-40974AB623C1}"/>
              </a:ext>
            </a:extLst>
          </p:cNvPr>
          <p:cNvSpPr/>
          <p:nvPr/>
        </p:nvSpPr>
        <p:spPr>
          <a:xfrm>
            <a:off x="0" y="1225043"/>
            <a:ext cx="9144000" cy="4668354"/>
          </a:xfrm>
          <a:prstGeom prst="rect">
            <a:avLst/>
          </a:prstGeom>
          <a:solidFill>
            <a:srgbClr val="006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75F16B8-230D-4046-A83D-7EA4E3218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250"/>
            <a:ext cx="9144000" cy="701601"/>
          </a:xfrm>
          <a:prstGeom prst="rect">
            <a:avLst/>
          </a:prstGeom>
        </p:spPr>
      </p:pic>
      <p:pic>
        <p:nvPicPr>
          <p:cNvPr id="19" name="Picture 18">
            <a:extLst>
              <a:ext uri="{FF2B5EF4-FFF2-40B4-BE49-F238E27FC236}">
                <a16:creationId xmlns:a16="http://schemas.microsoft.com/office/drawing/2014/main" id="{16E26B8C-6F5D-F24A-B46D-AF69AF5AB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1448"/>
            <a:ext cx="9144000" cy="347918"/>
          </a:xfrm>
          <a:prstGeom prst="rect">
            <a:avLst/>
          </a:prstGeom>
        </p:spPr>
      </p:pic>
      <p:cxnSp>
        <p:nvCxnSpPr>
          <p:cNvPr id="20" name="Straight Connector 19">
            <a:extLst>
              <a:ext uri="{FF2B5EF4-FFF2-40B4-BE49-F238E27FC236}">
                <a16:creationId xmlns:a16="http://schemas.microsoft.com/office/drawing/2014/main" id="{EDAF3782-12E9-1B40-9E44-B431033ACEDD}"/>
              </a:ext>
            </a:extLst>
          </p:cNvPr>
          <p:cNvCxnSpPr/>
          <p:nvPr/>
        </p:nvCxnSpPr>
        <p:spPr>
          <a:xfrm>
            <a:off x="0" y="1225043"/>
            <a:ext cx="9144000" cy="0"/>
          </a:xfrm>
          <a:prstGeom prst="line">
            <a:avLst/>
          </a:prstGeom>
          <a:ln w="1270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78D5EB-07A1-0641-8587-722D58C07D93}"/>
              </a:ext>
            </a:extLst>
          </p:cNvPr>
          <p:cNvCxnSpPr/>
          <p:nvPr/>
        </p:nvCxnSpPr>
        <p:spPr>
          <a:xfrm>
            <a:off x="0" y="5866004"/>
            <a:ext cx="9144000" cy="0"/>
          </a:xfrm>
          <a:prstGeom prst="line">
            <a:avLst/>
          </a:prstGeom>
          <a:ln w="127000">
            <a:solidFill>
              <a:srgbClr val="86AB5D"/>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82457D2-C02F-B049-BE9D-38CC483F7D81}"/>
              </a:ext>
            </a:extLst>
          </p:cNvPr>
          <p:cNvSpPr/>
          <p:nvPr/>
        </p:nvSpPr>
        <p:spPr>
          <a:xfrm>
            <a:off x="505033" y="5193758"/>
            <a:ext cx="4913634" cy="415498"/>
          </a:xfrm>
          <a:prstGeom prst="rect">
            <a:avLst/>
          </a:prstGeom>
        </p:spPr>
        <p:txBody>
          <a:bodyPr wrap="square">
            <a:spAutoFit/>
          </a:bodyPr>
          <a:lstStyle/>
          <a:p>
            <a:r>
              <a:rPr lang="en-US" sz="700" dirty="0">
                <a:solidFill>
                  <a:schemeClr val="bg1"/>
                </a:solidFill>
                <a:latin typeface="Calibri" panose="020F0502020204030204" pitchFamily="34" charset="0"/>
              </a:rPr>
              <a:t>Copyright © 2020 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endParaRPr lang="en-US" sz="700" dirty="0">
              <a:solidFill>
                <a:schemeClr val="bg1"/>
              </a:solidFill>
            </a:endParaRPr>
          </a:p>
        </p:txBody>
      </p:sp>
      <p:cxnSp>
        <p:nvCxnSpPr>
          <p:cNvPr id="27" name="Straight Connector 26">
            <a:extLst>
              <a:ext uri="{FF2B5EF4-FFF2-40B4-BE49-F238E27FC236}">
                <a16:creationId xmlns:a16="http://schemas.microsoft.com/office/drawing/2014/main" id="{0B628B62-00A1-464D-ADB8-09410AAF2F47}"/>
              </a:ext>
            </a:extLst>
          </p:cNvPr>
          <p:cNvCxnSpPr>
            <a:cxnSpLocks/>
          </p:cNvCxnSpPr>
          <p:nvPr/>
        </p:nvCxnSpPr>
        <p:spPr>
          <a:xfrm>
            <a:off x="505033" y="5071047"/>
            <a:ext cx="8638967" cy="0"/>
          </a:xfrm>
          <a:prstGeom prst="line">
            <a:avLst/>
          </a:prstGeom>
          <a:ln>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5033" y="2020000"/>
            <a:ext cx="8019842" cy="1692771"/>
          </a:xfrm>
          <a:prstGeom prst="rect">
            <a:avLst/>
          </a:prstGeom>
          <a:noFill/>
        </p:spPr>
        <p:txBody>
          <a:bodyPr wrap="square" rtlCol="0">
            <a:spAutoFit/>
          </a:bodyPr>
          <a:lstStyle/>
          <a:p>
            <a:r>
              <a:rPr lang="en-US" sz="2800" b="1" dirty="0">
                <a:solidFill>
                  <a:schemeClr val="bg1"/>
                </a:solidFill>
                <a:latin typeface="Georgia" charset="0"/>
                <a:ea typeface="Georgia" charset="0"/>
                <a:cs typeface="Georgia" charset="0"/>
              </a:rPr>
              <a:t>LTSS Enrollee Risk Model</a:t>
            </a:r>
          </a:p>
          <a:p>
            <a:r>
              <a:rPr lang="en-US" sz="2000" b="1" dirty="0">
                <a:solidFill>
                  <a:schemeClr val="bg1"/>
                </a:solidFill>
                <a:latin typeface="Georgia" charset="0"/>
                <a:ea typeface="Georgia" charset="0"/>
                <a:cs typeface="Georgia" charset="0"/>
              </a:rPr>
              <a:t>Final Report</a:t>
            </a:r>
          </a:p>
          <a:p>
            <a:endParaRPr lang="en-US" sz="2000" b="1" dirty="0">
              <a:solidFill>
                <a:schemeClr val="bg1"/>
              </a:solidFill>
              <a:latin typeface="Georgia" charset="0"/>
              <a:ea typeface="Georgia" charset="0"/>
              <a:cs typeface="Georgia" charset="0"/>
            </a:endParaRPr>
          </a:p>
          <a:p>
            <a:r>
              <a:rPr lang="en-US" sz="1200" dirty="0">
                <a:solidFill>
                  <a:schemeClr val="bg1"/>
                </a:solidFill>
                <a:ea typeface="Georgia" charset="0"/>
                <a:cs typeface="Georgia" charset="0"/>
              </a:rPr>
              <a:t>Document includes:</a:t>
            </a:r>
          </a:p>
          <a:p>
            <a:pPr marL="231775" lvl="1" indent="-117475">
              <a:buFont typeface="Arial" panose="020B0604020202020204" pitchFamily="34" charset="0"/>
              <a:buChar char="•"/>
            </a:pPr>
            <a:r>
              <a:rPr lang="en-US" sz="1200" dirty="0">
                <a:solidFill>
                  <a:schemeClr val="bg1"/>
                </a:solidFill>
                <a:ea typeface="Georgia" charset="0"/>
                <a:cs typeface="Georgia" charset="0"/>
              </a:rPr>
              <a:t>Summary of Results (Deliverable 5)</a:t>
            </a:r>
          </a:p>
          <a:p>
            <a:pPr marL="231775" lvl="1" indent="-117475">
              <a:buFont typeface="Arial" panose="020B0604020202020204" pitchFamily="34" charset="0"/>
              <a:buChar char="•"/>
            </a:pPr>
            <a:r>
              <a:rPr lang="en-US" sz="1200" dirty="0">
                <a:solidFill>
                  <a:schemeClr val="bg1"/>
                </a:solidFill>
                <a:ea typeface="Georgia" charset="0"/>
                <a:cs typeface="Georgia" charset="0"/>
              </a:rPr>
              <a:t>Predictive Model Tool (Deliverable 4)</a:t>
            </a:r>
          </a:p>
        </p:txBody>
      </p:sp>
      <p:sp>
        <p:nvSpPr>
          <p:cNvPr id="14" name="TextBox 13"/>
          <p:cNvSpPr txBox="1"/>
          <p:nvPr/>
        </p:nvSpPr>
        <p:spPr>
          <a:xfrm>
            <a:off x="512096" y="3969752"/>
            <a:ext cx="2907587" cy="646331"/>
          </a:xfrm>
          <a:prstGeom prst="rect">
            <a:avLst/>
          </a:prstGeom>
          <a:noFill/>
        </p:spPr>
        <p:txBody>
          <a:bodyPr wrap="square" rtlCol="0">
            <a:spAutoFit/>
          </a:bodyPr>
          <a:lstStyle/>
          <a:p>
            <a:r>
              <a:rPr lang="en-US" sz="1200" dirty="0">
                <a:solidFill>
                  <a:schemeClr val="bg1"/>
                </a:solidFill>
              </a:rPr>
              <a:t>Massachusetts Coordinated Care Network</a:t>
            </a:r>
          </a:p>
          <a:p>
            <a:endParaRPr lang="en-US" sz="1200" dirty="0">
              <a:solidFill>
                <a:schemeClr val="bg1"/>
              </a:solidFill>
            </a:endParaRPr>
          </a:p>
          <a:p>
            <a:r>
              <a:rPr lang="en-US" sz="1200" dirty="0">
                <a:solidFill>
                  <a:schemeClr val="bg1"/>
                </a:solidFill>
              </a:rPr>
              <a:t>March 31, 2021</a:t>
            </a:r>
          </a:p>
        </p:txBody>
      </p:sp>
    </p:spTree>
    <p:extLst>
      <p:ext uri="{BB962C8B-B14F-4D97-AF65-F5344CB8AC3E}">
        <p14:creationId xmlns:p14="http://schemas.microsoft.com/office/powerpoint/2010/main" val="103518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Methods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63A0F1C-B1BD-4BB3-8199-91CEBD3D6B04}"/>
              </a:ext>
            </a:extLst>
          </p:cNvPr>
          <p:cNvSpPr/>
          <p:nvPr/>
        </p:nvSpPr>
        <p:spPr>
          <a:xfrm>
            <a:off x="521180" y="908093"/>
            <a:ext cx="8022819" cy="3036729"/>
          </a:xfrm>
          <a:prstGeom prst="rect">
            <a:avLst/>
          </a:prstGeom>
        </p:spPr>
        <p:txBody>
          <a:bodyPr wrap="square" lIns="91440" tIns="45720" rIns="91440" bIns="45720" numCol="1" anchor="t">
            <a:spAutoFit/>
          </a:bodyPr>
          <a:lstStyle/>
          <a:p>
            <a:pPr>
              <a:spcAft>
                <a:spcPts val="400"/>
              </a:spcAft>
              <a:buClr>
                <a:srgbClr val="006498"/>
              </a:buClr>
              <a:defRPr/>
            </a:pPr>
            <a:r>
              <a:rPr lang="en-US" sz="1400" b="1" dirty="0">
                <a:solidFill>
                  <a:srgbClr val="E7E6E6">
                    <a:lumMod val="50000"/>
                  </a:srgbClr>
                </a:solidFill>
              </a:rPr>
              <a:t>Notes on Selected Predictive Variables</a:t>
            </a:r>
          </a:p>
          <a:p>
            <a:pPr marL="285750" indent="-285750">
              <a:spcAft>
                <a:spcPts val="400"/>
              </a:spcAft>
              <a:buClr>
                <a:srgbClr val="006498"/>
              </a:buClr>
              <a:buFont typeface="LucidaGrande" charset="0"/>
              <a:buChar char="+"/>
              <a:defRPr/>
            </a:pPr>
            <a:r>
              <a:rPr lang="en-US" sz="1400" b="1" dirty="0">
                <a:solidFill>
                  <a:srgbClr val="E7E6E6">
                    <a:lumMod val="50000"/>
                  </a:srgbClr>
                </a:solidFill>
              </a:rPr>
              <a:t>Normalized Risk Score: </a:t>
            </a:r>
            <a:r>
              <a:rPr lang="en-US" sz="1400" dirty="0">
                <a:solidFill>
                  <a:srgbClr val="E7E6E6">
                    <a:lumMod val="50000"/>
                  </a:srgbClr>
                </a:solidFill>
              </a:rPr>
              <a:t>Included most recent risk score (assigned by MassHealth) normalized to the member's rating category and region</a:t>
            </a:r>
          </a:p>
          <a:p>
            <a:pPr marL="742950" lvl="1" indent="-285750">
              <a:spcAft>
                <a:spcPts val="400"/>
              </a:spcAft>
              <a:buClr>
                <a:srgbClr val="006498"/>
              </a:buClr>
              <a:buFont typeface="LucidaGrande" charset="0"/>
              <a:buChar char="+"/>
              <a:defRPr/>
            </a:pPr>
            <a:r>
              <a:rPr lang="en-US" sz="1400" dirty="0">
                <a:solidFill>
                  <a:srgbClr val="E7E6E6">
                    <a:lumMod val="50000"/>
                  </a:srgbClr>
                </a:solidFill>
              </a:rPr>
              <a:t>Individuals with risk score data were divided at the median value to create “low” and “high” categories. (Dummy variables were created with “low” being the reference group)</a:t>
            </a:r>
          </a:p>
          <a:p>
            <a:pPr marL="742950" lvl="1" indent="-285750">
              <a:spcAft>
                <a:spcPts val="400"/>
              </a:spcAft>
              <a:buClr>
                <a:srgbClr val="006498"/>
              </a:buClr>
              <a:buFont typeface="LucidaGrande" charset="0"/>
              <a:buChar char="+"/>
              <a:defRPr/>
            </a:pPr>
            <a:r>
              <a:rPr lang="en-US" sz="1400" dirty="0">
                <a:solidFill>
                  <a:srgbClr val="E7E6E6">
                    <a:lumMod val="50000"/>
                  </a:srgbClr>
                </a:solidFill>
              </a:rPr>
              <a:t>Categorized 21 (14%) adult members with missing risk score data as “unknown” risk score</a:t>
            </a:r>
          </a:p>
          <a:p>
            <a:pPr marL="742950" lvl="1" indent="-285750">
              <a:spcAft>
                <a:spcPts val="400"/>
              </a:spcAft>
              <a:buClr>
                <a:srgbClr val="006498"/>
              </a:buClr>
              <a:buFont typeface="LucidaGrande" charset="0"/>
              <a:buChar char="+"/>
              <a:defRPr/>
            </a:pPr>
            <a:r>
              <a:rPr lang="en-US" sz="1400" dirty="0">
                <a:solidFill>
                  <a:srgbClr val="E7E6E6">
                    <a:lumMod val="50000"/>
                  </a:srgbClr>
                </a:solidFill>
              </a:rPr>
              <a:t>Comparison of “unknown” with “low” should be interpreted with caution</a:t>
            </a:r>
          </a:p>
          <a:p>
            <a:pPr marL="742950" lvl="1" indent="-285750">
              <a:spcAft>
                <a:spcPts val="400"/>
              </a:spcAft>
              <a:buClr>
                <a:srgbClr val="006498"/>
              </a:buClr>
              <a:buFont typeface="LucidaGrande" charset="0"/>
              <a:buChar char="+"/>
              <a:defRPr/>
            </a:pPr>
            <a:r>
              <a:rPr lang="en-US" sz="1400" dirty="0">
                <a:solidFill>
                  <a:srgbClr val="E7E6E6">
                    <a:lumMod val="50000"/>
                  </a:srgbClr>
                </a:solidFill>
              </a:rPr>
              <a:t>Note: Raw, normalized, and diagnostic risk scores were tested individually to the adjusted models. These analyses yielded very similar results; therefore, only normalized risk score data shown</a:t>
            </a:r>
          </a:p>
          <a:p>
            <a:pPr marL="285750" indent="-285750">
              <a:spcAft>
                <a:spcPts val="400"/>
              </a:spcAft>
              <a:buClr>
                <a:srgbClr val="006498"/>
              </a:buClr>
              <a:buFont typeface="LucidaGrande" charset="0"/>
              <a:buChar char="+"/>
              <a:defRPr/>
            </a:pPr>
            <a:r>
              <a:rPr lang="en-US" sz="1400" b="1" dirty="0">
                <a:solidFill>
                  <a:srgbClr val="E7E6E6">
                    <a:lumMod val="50000"/>
                  </a:srgbClr>
                </a:solidFill>
              </a:rPr>
              <a:t>LTSS Assessment Indicators: </a:t>
            </a:r>
            <a:r>
              <a:rPr lang="en-US" sz="1400" dirty="0">
                <a:solidFill>
                  <a:srgbClr val="E7E6E6">
                    <a:lumMod val="50000"/>
                  </a:srgbClr>
                </a:solidFill>
              </a:rPr>
              <a:t>Created dichotomous measures for ADLs, IADLs, depression and manifested behavior, significant life change, social participation. </a:t>
            </a:r>
          </a:p>
          <a:p>
            <a:pPr marL="742950" lvl="1" indent="-285750">
              <a:spcAft>
                <a:spcPts val="400"/>
              </a:spcAft>
              <a:buClr>
                <a:srgbClr val="006498"/>
              </a:buClr>
              <a:buFont typeface="LucidaGrande" charset="0"/>
              <a:buChar char="+"/>
              <a:defRPr/>
            </a:pPr>
            <a:r>
              <a:rPr lang="en-US" sz="1400" dirty="0">
                <a:solidFill>
                  <a:srgbClr val="E7E6E6">
                    <a:lumMod val="50000"/>
                  </a:srgbClr>
                </a:solidFill>
              </a:rPr>
              <a:t>Coded answers by separating responses indicating the </a:t>
            </a:r>
            <a:r>
              <a:rPr lang="en-US" sz="1400" u="sng" dirty="0">
                <a:solidFill>
                  <a:srgbClr val="E7E6E6">
                    <a:lumMod val="50000"/>
                  </a:srgbClr>
                </a:solidFill>
              </a:rPr>
              <a:t>most need </a:t>
            </a:r>
            <a:r>
              <a:rPr lang="en-US" sz="1400" dirty="0">
                <a:solidFill>
                  <a:srgbClr val="E7E6E6">
                    <a:lumMod val="50000"/>
                  </a:srgbClr>
                </a:solidFill>
              </a:rPr>
              <a:t>from other potential responses</a:t>
            </a:r>
          </a:p>
        </p:txBody>
      </p:sp>
      <p:graphicFrame>
        <p:nvGraphicFramePr>
          <p:cNvPr id="2" name="Table 2">
            <a:extLst>
              <a:ext uri="{FF2B5EF4-FFF2-40B4-BE49-F238E27FC236}">
                <a16:creationId xmlns:a16="http://schemas.microsoft.com/office/drawing/2014/main" id="{FCFA5507-2763-4680-A7B0-8027FDE127C2}"/>
              </a:ext>
            </a:extLst>
          </p:cNvPr>
          <p:cNvGraphicFramePr>
            <a:graphicFrameLocks noGrp="1"/>
          </p:cNvGraphicFramePr>
          <p:nvPr>
            <p:extLst>
              <p:ext uri="{D42A27DB-BD31-4B8C-83A1-F6EECF244321}">
                <p14:modId xmlns:p14="http://schemas.microsoft.com/office/powerpoint/2010/main" val="1242775577"/>
              </p:ext>
            </p:extLst>
          </p:nvPr>
        </p:nvGraphicFramePr>
        <p:xfrm>
          <a:off x="928687" y="4243475"/>
          <a:ext cx="7286626" cy="2022448"/>
        </p:xfrm>
        <a:graphic>
          <a:graphicData uri="http://schemas.openxmlformats.org/drawingml/2006/table">
            <a:tbl>
              <a:tblPr firstRow="1" bandRow="1">
                <a:tableStyleId>{5C22544A-7EE6-4342-B048-85BDC9FD1C3A}</a:tableStyleId>
              </a:tblPr>
              <a:tblGrid>
                <a:gridCol w="1862879">
                  <a:extLst>
                    <a:ext uri="{9D8B030D-6E8A-4147-A177-3AD203B41FA5}">
                      <a16:colId xmlns:a16="http://schemas.microsoft.com/office/drawing/2014/main" val="3084673774"/>
                    </a:ext>
                  </a:extLst>
                </a:gridCol>
                <a:gridCol w="565997">
                  <a:extLst>
                    <a:ext uri="{9D8B030D-6E8A-4147-A177-3AD203B41FA5}">
                      <a16:colId xmlns:a16="http://schemas.microsoft.com/office/drawing/2014/main" val="2122738802"/>
                    </a:ext>
                  </a:extLst>
                </a:gridCol>
                <a:gridCol w="1847441">
                  <a:extLst>
                    <a:ext uri="{9D8B030D-6E8A-4147-A177-3AD203B41FA5}">
                      <a16:colId xmlns:a16="http://schemas.microsoft.com/office/drawing/2014/main" val="2087488271"/>
                    </a:ext>
                  </a:extLst>
                </a:gridCol>
                <a:gridCol w="581434">
                  <a:extLst>
                    <a:ext uri="{9D8B030D-6E8A-4147-A177-3AD203B41FA5}">
                      <a16:colId xmlns:a16="http://schemas.microsoft.com/office/drawing/2014/main" val="4083202292"/>
                    </a:ext>
                  </a:extLst>
                </a:gridCol>
                <a:gridCol w="1806052">
                  <a:extLst>
                    <a:ext uri="{9D8B030D-6E8A-4147-A177-3AD203B41FA5}">
                      <a16:colId xmlns:a16="http://schemas.microsoft.com/office/drawing/2014/main" val="322641159"/>
                    </a:ext>
                  </a:extLst>
                </a:gridCol>
                <a:gridCol w="622823">
                  <a:extLst>
                    <a:ext uri="{9D8B030D-6E8A-4147-A177-3AD203B41FA5}">
                      <a16:colId xmlns:a16="http://schemas.microsoft.com/office/drawing/2014/main" val="1058453917"/>
                    </a:ext>
                  </a:extLst>
                </a:gridCol>
              </a:tblGrid>
              <a:tr h="424878">
                <a:tc gridSpan="2">
                  <a:txBody>
                    <a:bodyPr/>
                    <a:lstStyle/>
                    <a:p>
                      <a:pPr algn="ctr"/>
                      <a:r>
                        <a:rPr lang="en-US" sz="1100" dirty="0"/>
                        <a:t>Bathing (ADL)</a:t>
                      </a:r>
                    </a:p>
                  </a:txBody>
                  <a:tcPr anchor="ctr"/>
                </a:tc>
                <a:tc hMerge="1">
                  <a:txBody>
                    <a:bodyPr/>
                    <a:lstStyle/>
                    <a:p>
                      <a:endParaRPr lang="en-US" sz="11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Lack Companionship (Social Participation)</a:t>
                      </a:r>
                    </a:p>
                  </a:txBody>
                  <a:tcPr anchor="ctr"/>
                </a:tc>
                <a:tc hMerge="1">
                  <a:txBody>
                    <a:bodyPr/>
                    <a:lstStyle/>
                    <a:p>
                      <a:endParaRPr lang="en-US" sz="1100" dirty="0"/>
                    </a:p>
                  </a:txBody>
                  <a:tcPr/>
                </a:tc>
                <a:tc gridSpan="2">
                  <a:txBody>
                    <a:bodyPr/>
                    <a:lstStyle/>
                    <a:p>
                      <a:pPr algn="ctr"/>
                      <a:r>
                        <a:rPr lang="en-US" sz="1100" dirty="0"/>
                        <a:t>Money Management (IADL)</a:t>
                      </a:r>
                    </a:p>
                  </a:txBody>
                  <a:tcPr anchor="ctr"/>
                </a:tc>
                <a:tc hMerge="1">
                  <a:txBody>
                    <a:bodyPr/>
                    <a:lstStyle/>
                    <a:p>
                      <a:endParaRPr lang="en-US" sz="1100" dirty="0"/>
                    </a:p>
                  </a:txBody>
                  <a:tcPr anchor="ctr"/>
                </a:tc>
                <a:extLst>
                  <a:ext uri="{0D108BD9-81ED-4DB2-BD59-A6C34878D82A}">
                    <a16:rowId xmlns:a16="http://schemas.microsoft.com/office/drawing/2014/main" val="3221909323"/>
                  </a:ext>
                </a:extLst>
              </a:tr>
              <a:tr h="340664">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dirty="0">
                          <a:solidFill>
                            <a:schemeClr val="bg2">
                              <a:lumMod val="50000"/>
                            </a:schemeClr>
                          </a:solidFill>
                        </a:rPr>
                        <a:t>Response Options</a:t>
                      </a:r>
                      <a:endParaRPr lang="en-US" sz="1100" dirty="0">
                        <a:solidFill>
                          <a:schemeClr val="bg2">
                            <a:lumMod val="50000"/>
                          </a:schemeClr>
                        </a:solidFill>
                      </a:endParaRP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Code</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dirty="0">
                          <a:solidFill>
                            <a:schemeClr val="bg2">
                              <a:lumMod val="50000"/>
                            </a:schemeClr>
                          </a:solidFill>
                        </a:rPr>
                        <a:t>Response Options</a:t>
                      </a:r>
                      <a:endParaRPr lang="en-US" sz="1100" dirty="0">
                        <a:solidFill>
                          <a:schemeClr val="bg2">
                            <a:lumMod val="50000"/>
                          </a:schemeClr>
                        </a:solidFill>
                      </a:endParaRP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Code</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dirty="0">
                          <a:solidFill>
                            <a:schemeClr val="bg2">
                              <a:lumMod val="50000"/>
                            </a:schemeClr>
                          </a:solidFill>
                        </a:rPr>
                        <a:t>Response Options</a:t>
                      </a:r>
                      <a:endParaRPr lang="en-US" sz="1100" dirty="0">
                        <a:solidFill>
                          <a:schemeClr val="bg2">
                            <a:lumMod val="50000"/>
                          </a:schemeClr>
                        </a:solidFill>
                      </a:endParaRP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Code</a:t>
                      </a:r>
                    </a:p>
                  </a:txBody>
                  <a:tcPr anchor="ctr"/>
                </a:tc>
                <a:extLst>
                  <a:ext uri="{0D108BD9-81ED-4DB2-BD59-A6C34878D82A}">
                    <a16:rowId xmlns:a16="http://schemas.microsoft.com/office/drawing/2014/main" val="2724023972"/>
                  </a:ext>
                </a:extLst>
              </a:tr>
              <a:tr h="910454">
                <a:tc>
                  <a:txBody>
                    <a:bodyPr/>
                    <a:lstStyle/>
                    <a:p>
                      <a:pPr marL="171450" lvl="1" indent="-171450">
                        <a:spcAft>
                          <a:spcPts val="400"/>
                        </a:spcAft>
                        <a:buClr>
                          <a:srgbClr val="006498"/>
                        </a:buClr>
                        <a:buFont typeface="Wingdings" panose="05000000000000000000" pitchFamily="2" charset="2"/>
                        <a:buChar char="q"/>
                        <a:defRPr/>
                      </a:pPr>
                      <a:r>
                        <a:rPr lang="en-US" sz="1100" dirty="0">
                          <a:solidFill>
                            <a:schemeClr val="bg2">
                              <a:lumMod val="50000"/>
                            </a:schemeClr>
                          </a:solidFill>
                        </a:rPr>
                        <a:t>Independent</a:t>
                      </a:r>
                    </a:p>
                    <a:p>
                      <a:pPr marL="171450" lvl="1" indent="-171450">
                        <a:spcAft>
                          <a:spcPts val="400"/>
                        </a:spcAft>
                        <a:buClr>
                          <a:srgbClr val="006498"/>
                        </a:buClr>
                        <a:buFont typeface="Wingdings" panose="05000000000000000000" pitchFamily="2" charset="2"/>
                        <a:buChar char="q"/>
                        <a:defRPr/>
                      </a:pPr>
                      <a:r>
                        <a:rPr lang="en-US" sz="1100" dirty="0">
                          <a:solidFill>
                            <a:schemeClr val="bg2">
                              <a:lumMod val="50000"/>
                            </a:schemeClr>
                          </a:solidFill>
                        </a:rPr>
                        <a:t>Independent w/ Difficulty</a:t>
                      </a:r>
                    </a:p>
                    <a:p>
                      <a:pPr marL="171450" lvl="1" indent="-171450">
                        <a:spcAft>
                          <a:spcPts val="400"/>
                        </a:spcAft>
                        <a:buClr>
                          <a:srgbClr val="006498"/>
                        </a:buClr>
                        <a:buFont typeface="Wingdings" panose="05000000000000000000" pitchFamily="2" charset="2"/>
                        <a:buChar char="q"/>
                        <a:defRPr/>
                      </a:pPr>
                      <a:r>
                        <a:rPr lang="en-US" sz="1100" dirty="0">
                          <a:solidFill>
                            <a:schemeClr val="bg2">
                              <a:lumMod val="50000"/>
                            </a:schemeClr>
                          </a:solidFill>
                        </a:rPr>
                        <a:t>Supervision/Cues</a:t>
                      </a:r>
                    </a:p>
                    <a:p>
                      <a:pPr marL="171450" lvl="1" indent="-171450">
                        <a:spcAft>
                          <a:spcPts val="400"/>
                        </a:spcAft>
                        <a:buClr>
                          <a:srgbClr val="006498"/>
                        </a:buClr>
                        <a:buFont typeface="Wingdings" panose="05000000000000000000" pitchFamily="2" charset="2"/>
                        <a:buChar char="q"/>
                        <a:defRPr/>
                      </a:pPr>
                      <a:r>
                        <a:rPr lang="en-US" sz="1100" dirty="0">
                          <a:solidFill>
                            <a:schemeClr val="bg2">
                              <a:lumMod val="50000"/>
                            </a:schemeClr>
                          </a:solidFill>
                        </a:rPr>
                        <a:t>Physical Assist </a:t>
                      </a:r>
                    </a:p>
                  </a:txBody>
                  <a:tcP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tc>
                <a:tc>
                  <a:txBody>
                    <a:bodyPr/>
                    <a:lstStyle/>
                    <a:p>
                      <a:pPr marL="171450" lvl="1" indent="-171450">
                        <a:spcAft>
                          <a:spcPts val="400"/>
                        </a:spcAft>
                        <a:buClr>
                          <a:srgbClr val="006498"/>
                        </a:buClr>
                        <a:buFont typeface="Wingdings" panose="05000000000000000000" pitchFamily="2" charset="2"/>
                        <a:buChar char="q"/>
                        <a:defRPr/>
                      </a:pPr>
                      <a:r>
                        <a:rPr lang="en-US" sz="1100" dirty="0">
                          <a:solidFill>
                            <a:schemeClr val="bg2">
                              <a:lumMod val="50000"/>
                            </a:schemeClr>
                          </a:solidFill>
                        </a:rPr>
                        <a:t>Hardly Ever</a:t>
                      </a:r>
                    </a:p>
                    <a:p>
                      <a:pPr marL="171450" lvl="1" indent="-171450">
                        <a:spcAft>
                          <a:spcPts val="400"/>
                        </a:spcAft>
                        <a:buClr>
                          <a:srgbClr val="006498"/>
                        </a:buClr>
                        <a:buFont typeface="Wingdings" panose="05000000000000000000" pitchFamily="2" charset="2"/>
                        <a:buChar char="q"/>
                        <a:defRPr/>
                      </a:pPr>
                      <a:r>
                        <a:rPr lang="en-US" sz="1100" dirty="0">
                          <a:solidFill>
                            <a:schemeClr val="bg2">
                              <a:lumMod val="50000"/>
                            </a:schemeClr>
                          </a:solidFill>
                        </a:rPr>
                        <a:t>Some of the time</a:t>
                      </a:r>
                    </a:p>
                  </a:txBody>
                  <a:tcP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tc>
                <a:tc>
                  <a:txBody>
                    <a:bodyPr/>
                    <a:lstStyle/>
                    <a:p>
                      <a:pPr marL="171450" lvl="1" indent="-171450" algn="l" defTabSz="914400" rtl="0" eaLnBrk="1" latinLnBrk="0" hangingPunct="1">
                        <a:spcAft>
                          <a:spcPts val="400"/>
                        </a:spcAft>
                        <a:buClr>
                          <a:srgbClr val="006498"/>
                        </a:buClr>
                        <a:buFont typeface="Wingdings" panose="05000000000000000000" pitchFamily="2" charset="2"/>
                        <a:buChar char="q"/>
                        <a:defRPr/>
                      </a:pPr>
                      <a:r>
                        <a:rPr lang="en-US" sz="1100" kern="1200" dirty="0">
                          <a:solidFill>
                            <a:schemeClr val="bg2">
                              <a:lumMod val="50000"/>
                            </a:schemeClr>
                          </a:solidFill>
                          <a:latin typeface="+mn-lt"/>
                          <a:ea typeface="+mn-ea"/>
                          <a:cs typeface="+mn-cs"/>
                        </a:rPr>
                        <a:t>No</a:t>
                      </a:r>
                    </a:p>
                  </a:txBody>
                  <a:tcP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tc>
                <a:extLst>
                  <a:ext uri="{0D108BD9-81ED-4DB2-BD59-A6C34878D82A}">
                    <a16:rowId xmlns:a16="http://schemas.microsoft.com/office/drawing/2014/main" val="160533524"/>
                  </a:ext>
                </a:extLst>
              </a:tr>
              <a:tr h="340664">
                <a:tc>
                  <a:txBody>
                    <a:bodyPr/>
                    <a:lstStyle/>
                    <a:p>
                      <a:pPr marL="171450" lvl="1" indent="-171450">
                        <a:spcAft>
                          <a:spcPts val="400"/>
                        </a:spcAft>
                        <a:buClr>
                          <a:srgbClr val="006498"/>
                        </a:buClr>
                        <a:buFont typeface="Wingdings" panose="05000000000000000000" pitchFamily="2" charset="2"/>
                        <a:buChar char="q"/>
                        <a:defRPr/>
                      </a:pPr>
                      <a:r>
                        <a:rPr lang="en-US" sz="1100" dirty="0">
                          <a:solidFill>
                            <a:schemeClr val="bg2">
                              <a:lumMod val="50000"/>
                            </a:schemeClr>
                          </a:solidFill>
                        </a:rPr>
                        <a:t>Dependent</a:t>
                      </a:r>
                      <a:endParaRPr lang="en-US" sz="1100" dirty="0"/>
                    </a:p>
                  </a:txBody>
                  <a:tcP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a:t>
                      </a:r>
                    </a:p>
                  </a:txBody>
                  <a:tcPr/>
                </a:tc>
                <a:tc>
                  <a:txBody>
                    <a:bodyPr/>
                    <a:lstStyle/>
                    <a:p>
                      <a:pPr marL="171450" marR="0" lvl="1" indent="-17145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Char char="q"/>
                        <a:tabLst/>
                        <a:defRPr/>
                      </a:pPr>
                      <a:r>
                        <a:rPr lang="en-US" sz="1100" kern="1200" dirty="0">
                          <a:solidFill>
                            <a:schemeClr val="bg2">
                              <a:lumMod val="50000"/>
                            </a:schemeClr>
                          </a:solidFill>
                          <a:latin typeface="+mn-lt"/>
                          <a:ea typeface="+mn-ea"/>
                          <a:cs typeface="+mn-cs"/>
                        </a:rPr>
                        <a:t>Often</a:t>
                      </a:r>
                    </a:p>
                  </a:txBody>
                  <a:tcP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a:t>
                      </a:r>
                    </a:p>
                  </a:txBody>
                  <a:tcPr/>
                </a:tc>
                <a:tc>
                  <a:txBody>
                    <a:bodyPr/>
                    <a:lstStyle/>
                    <a:p>
                      <a:pPr marL="171450" lvl="1" indent="-171450" algn="l" defTabSz="914400" rtl="0" eaLnBrk="1" latinLnBrk="0" hangingPunct="1">
                        <a:spcAft>
                          <a:spcPts val="400"/>
                        </a:spcAft>
                        <a:buClr>
                          <a:srgbClr val="006498"/>
                        </a:buClr>
                        <a:buFont typeface="Wingdings" panose="05000000000000000000" pitchFamily="2" charset="2"/>
                        <a:buChar char="q"/>
                        <a:defRPr/>
                      </a:pPr>
                      <a:r>
                        <a:rPr lang="en-US" sz="1100" kern="1200" dirty="0">
                          <a:solidFill>
                            <a:schemeClr val="bg2">
                              <a:lumMod val="50000"/>
                            </a:schemeClr>
                          </a:solidFill>
                          <a:latin typeface="+mn-lt"/>
                          <a:ea typeface="+mn-ea"/>
                          <a:cs typeface="+mn-cs"/>
                        </a:rPr>
                        <a:t>Yes</a:t>
                      </a:r>
                    </a:p>
                  </a:txBody>
                  <a:tcP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a:t>
                      </a:r>
                    </a:p>
                  </a:txBody>
                  <a:tcPr/>
                </a:tc>
                <a:extLst>
                  <a:ext uri="{0D108BD9-81ED-4DB2-BD59-A6C34878D82A}">
                    <a16:rowId xmlns:a16="http://schemas.microsoft.com/office/drawing/2014/main" val="1597388003"/>
                  </a:ext>
                </a:extLst>
              </a:tr>
            </a:tbl>
          </a:graphicData>
        </a:graphic>
      </p:graphicFrame>
      <p:sp>
        <p:nvSpPr>
          <p:cNvPr id="15" name="Rectangle 14">
            <a:extLst>
              <a:ext uri="{FF2B5EF4-FFF2-40B4-BE49-F238E27FC236}">
                <a16:creationId xmlns:a16="http://schemas.microsoft.com/office/drawing/2014/main" id="{6858438D-7FD8-4EF1-B3AD-36F0449978CE}"/>
              </a:ext>
            </a:extLst>
          </p:cNvPr>
          <p:cNvSpPr/>
          <p:nvPr/>
        </p:nvSpPr>
        <p:spPr>
          <a:xfrm>
            <a:off x="491929" y="3925013"/>
            <a:ext cx="5327846" cy="276999"/>
          </a:xfrm>
          <a:prstGeom prst="rect">
            <a:avLst/>
          </a:prstGeom>
        </p:spPr>
        <p:txBody>
          <a:bodyPr wrap="square" lIns="91440" tIns="45720" rIns="91440" bIns="45720" numCol="1" anchor="t">
            <a:spAutoFit/>
          </a:bodyPr>
          <a:lstStyle/>
          <a:p>
            <a:pPr marL="0" lvl="1">
              <a:spcAft>
                <a:spcPts val="400"/>
              </a:spcAft>
              <a:buClr>
                <a:srgbClr val="006498"/>
              </a:buClr>
              <a:defRPr/>
            </a:pPr>
            <a:r>
              <a:rPr lang="en-US" sz="1200" i="1" dirty="0">
                <a:solidFill>
                  <a:schemeClr val="bg2">
                    <a:lumMod val="50000"/>
                  </a:schemeClr>
                </a:solidFill>
              </a:rPr>
              <a:t>LTSS Assessment Responses – Examples of Dichotomous Coding</a:t>
            </a:r>
          </a:p>
        </p:txBody>
      </p:sp>
    </p:spTree>
    <p:extLst>
      <p:ext uri="{BB962C8B-B14F-4D97-AF65-F5344CB8AC3E}">
        <p14:creationId xmlns:p14="http://schemas.microsoft.com/office/powerpoint/2010/main" val="409814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89459-922A-4B98-8B59-3D62A9AC8296}"/>
              </a:ext>
            </a:extLst>
          </p:cNvPr>
          <p:cNvPicPr>
            <a:picLocks noChangeAspect="1"/>
          </p:cNvPicPr>
          <p:nvPr/>
        </p:nvPicPr>
        <p:blipFill>
          <a:blip r:embed="rId3"/>
          <a:stretch>
            <a:fillRect/>
          </a:stretch>
        </p:blipFill>
        <p:spPr>
          <a:xfrm>
            <a:off x="846953" y="1842240"/>
            <a:ext cx="6884810" cy="44444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Study</a:t>
            </a:r>
            <a:r>
              <a:rPr lang="en-US" sz="1700" b="1" dirty="0">
                <a:solidFill>
                  <a:srgbClr val="552733"/>
                </a:solidFill>
                <a:latin typeface="Arial"/>
                <a:ea typeface="Arial" charset="0"/>
                <a:cs typeface="Arial"/>
              </a:rPr>
              <a:t> Cohort</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4A7C67-8FE3-45D1-9FD5-DDD478651DCD}"/>
              </a:ext>
            </a:extLst>
          </p:cNvPr>
          <p:cNvSpPr txBox="1"/>
          <p:nvPr/>
        </p:nvSpPr>
        <p:spPr>
          <a:xfrm>
            <a:off x="521180" y="980739"/>
            <a:ext cx="7536356" cy="738664"/>
          </a:xfrm>
          <a:prstGeom prst="rect">
            <a:avLst/>
          </a:prstGeom>
          <a:noFill/>
        </p:spPr>
        <p:txBody>
          <a:bodyPr wrap="square" rtlCol="0">
            <a:spAutoFit/>
          </a:bodyPr>
          <a:lstStyle/>
          <a:p>
            <a:pPr marL="285750" indent="-285750">
              <a:spcAft>
                <a:spcPts val="400"/>
              </a:spcAft>
              <a:buClr>
                <a:srgbClr val="006498"/>
              </a:buClr>
              <a:buFont typeface="LucidaGrande" charset="0"/>
              <a:buChar char="+"/>
              <a:defRPr/>
            </a:pPr>
            <a:r>
              <a:rPr lang="en-US" sz="1400" dirty="0">
                <a:solidFill>
                  <a:srgbClr val="E7E6E6">
                    <a:lumMod val="50000"/>
                  </a:srgbClr>
                </a:solidFill>
              </a:rPr>
              <a:t>The study cohort (n = 154) was comprised of more females (60%) than males (40%). Compared to males in the cohort, females were (on average) older, had higher risk scores, were more likely to be diagnosed with diabetes, had more ED visits, and had fewer IADLs.</a:t>
            </a:r>
          </a:p>
        </p:txBody>
      </p:sp>
    </p:spTree>
    <p:extLst>
      <p:ext uri="{BB962C8B-B14F-4D97-AF65-F5344CB8AC3E}">
        <p14:creationId xmlns:p14="http://schemas.microsoft.com/office/powerpoint/2010/main" val="297926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Study</a:t>
            </a:r>
            <a:r>
              <a:rPr lang="en-US" sz="1700" b="1" dirty="0">
                <a:solidFill>
                  <a:srgbClr val="552733"/>
                </a:solidFill>
                <a:latin typeface="Arial"/>
                <a:ea typeface="Arial" charset="0"/>
                <a:cs typeface="Arial"/>
              </a:rPr>
              <a:t> Cohort</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4A7C67-8FE3-45D1-9FD5-DDD478651DCD}"/>
              </a:ext>
            </a:extLst>
          </p:cNvPr>
          <p:cNvSpPr txBox="1"/>
          <p:nvPr/>
        </p:nvSpPr>
        <p:spPr>
          <a:xfrm>
            <a:off x="521180" y="980739"/>
            <a:ext cx="7536356" cy="841256"/>
          </a:xfrm>
          <a:prstGeom prst="rect">
            <a:avLst/>
          </a:prstGeom>
          <a:noFill/>
        </p:spPr>
        <p:txBody>
          <a:bodyPr wrap="square" rtlCol="0">
            <a:spAutoFit/>
          </a:bodyPr>
          <a:lstStyle/>
          <a:p>
            <a:pPr marL="285750" indent="-285750">
              <a:spcAft>
                <a:spcPts val="400"/>
              </a:spcAft>
              <a:buClr>
                <a:srgbClr val="006498"/>
              </a:buClr>
              <a:buFont typeface="LucidaGrande" charset="0"/>
              <a:buChar char="+"/>
              <a:defRPr/>
            </a:pPr>
            <a:r>
              <a:rPr lang="en-US" sz="1400" dirty="0">
                <a:solidFill>
                  <a:srgbClr val="E7E6E6">
                    <a:lumMod val="50000"/>
                  </a:srgbClr>
                </a:solidFill>
              </a:rPr>
              <a:t>Frequency distributions of enrollees who experienced hospitalizations and ED visits</a:t>
            </a:r>
          </a:p>
          <a:p>
            <a:pPr marL="742950" lvl="1" indent="-285750">
              <a:spcAft>
                <a:spcPts val="400"/>
              </a:spcAft>
              <a:buClr>
                <a:srgbClr val="006498"/>
              </a:buClr>
              <a:buFont typeface="LucidaGrande" charset="0"/>
              <a:buChar char="+"/>
              <a:defRPr/>
            </a:pPr>
            <a:r>
              <a:rPr lang="en-US" sz="1400" dirty="0">
                <a:solidFill>
                  <a:srgbClr val="E7E6E6">
                    <a:lumMod val="50000"/>
                  </a:srgbClr>
                </a:solidFill>
              </a:rPr>
              <a:t>48 (31.2%) of enrollees had one or more hospitalizations; (68.8% had 0 stays)</a:t>
            </a:r>
          </a:p>
          <a:p>
            <a:pPr marL="742950" lvl="1" indent="-285750">
              <a:spcAft>
                <a:spcPts val="400"/>
              </a:spcAft>
              <a:buClr>
                <a:srgbClr val="006498"/>
              </a:buClr>
              <a:buFont typeface="LucidaGrande" charset="0"/>
              <a:buChar char="+"/>
              <a:defRPr/>
            </a:pPr>
            <a:r>
              <a:rPr lang="en-US" sz="1400" dirty="0">
                <a:solidFill>
                  <a:srgbClr val="E7E6E6">
                    <a:lumMod val="50000"/>
                  </a:srgbClr>
                </a:solidFill>
              </a:rPr>
              <a:t>76 (49.4%) of enrollees had one or more ED visits; (50.6% had 0 visits) </a:t>
            </a:r>
          </a:p>
        </p:txBody>
      </p:sp>
      <p:graphicFrame>
        <p:nvGraphicFramePr>
          <p:cNvPr id="3" name="Table 3">
            <a:extLst>
              <a:ext uri="{FF2B5EF4-FFF2-40B4-BE49-F238E27FC236}">
                <a16:creationId xmlns:a16="http://schemas.microsoft.com/office/drawing/2014/main" id="{49D50FBD-771B-4183-8F4A-C74D870BAB48}"/>
              </a:ext>
            </a:extLst>
          </p:cNvPr>
          <p:cNvGraphicFramePr>
            <a:graphicFrameLocks noGrp="1"/>
          </p:cNvGraphicFramePr>
          <p:nvPr>
            <p:extLst>
              <p:ext uri="{D42A27DB-BD31-4B8C-83A1-F6EECF244321}">
                <p14:modId xmlns:p14="http://schemas.microsoft.com/office/powerpoint/2010/main" val="1950270200"/>
              </p:ext>
            </p:extLst>
          </p:nvPr>
        </p:nvGraphicFramePr>
        <p:xfrm>
          <a:off x="829169" y="2069058"/>
          <a:ext cx="7274145" cy="3799977"/>
        </p:xfrm>
        <a:graphic>
          <a:graphicData uri="http://schemas.openxmlformats.org/drawingml/2006/table">
            <a:tbl>
              <a:tblPr firstRow="1" bandRow="1">
                <a:tableStyleId>{5C22544A-7EE6-4342-B048-85BDC9FD1C3A}</a:tableStyleId>
              </a:tblPr>
              <a:tblGrid>
                <a:gridCol w="1560623">
                  <a:extLst>
                    <a:ext uri="{9D8B030D-6E8A-4147-A177-3AD203B41FA5}">
                      <a16:colId xmlns:a16="http://schemas.microsoft.com/office/drawing/2014/main" val="2064659059"/>
                    </a:ext>
                  </a:extLst>
                </a:gridCol>
                <a:gridCol w="1349035">
                  <a:extLst>
                    <a:ext uri="{9D8B030D-6E8A-4147-A177-3AD203B41FA5}">
                      <a16:colId xmlns:a16="http://schemas.microsoft.com/office/drawing/2014/main" val="2406598181"/>
                    </a:ext>
                  </a:extLst>
                </a:gridCol>
                <a:gridCol w="1454829">
                  <a:extLst>
                    <a:ext uri="{9D8B030D-6E8A-4147-A177-3AD203B41FA5}">
                      <a16:colId xmlns:a16="http://schemas.microsoft.com/office/drawing/2014/main" val="2789560933"/>
                    </a:ext>
                  </a:extLst>
                </a:gridCol>
                <a:gridCol w="1454829">
                  <a:extLst>
                    <a:ext uri="{9D8B030D-6E8A-4147-A177-3AD203B41FA5}">
                      <a16:colId xmlns:a16="http://schemas.microsoft.com/office/drawing/2014/main" val="236150558"/>
                    </a:ext>
                  </a:extLst>
                </a:gridCol>
                <a:gridCol w="1454829">
                  <a:extLst>
                    <a:ext uri="{9D8B030D-6E8A-4147-A177-3AD203B41FA5}">
                      <a16:colId xmlns:a16="http://schemas.microsoft.com/office/drawing/2014/main" val="2774011890"/>
                    </a:ext>
                  </a:extLst>
                </a:gridCol>
              </a:tblGrid>
              <a:tr h="431937">
                <a:tc>
                  <a:txBody>
                    <a:bodyPr/>
                    <a:lstStyle/>
                    <a:p>
                      <a:pPr algn="ctr"/>
                      <a:r>
                        <a:rPr lang="en-US" sz="1200" dirty="0"/>
                        <a:t>Observed Values</a:t>
                      </a:r>
                    </a:p>
                  </a:txBody>
                  <a:tcPr anchor="ctr"/>
                </a:tc>
                <a:tc gridSpan="2">
                  <a:txBody>
                    <a:bodyPr/>
                    <a:lstStyle/>
                    <a:p>
                      <a:pPr algn="ctr"/>
                      <a:r>
                        <a:rPr lang="en-US" sz="1200" dirty="0"/>
                        <a:t>Hospitalizations</a:t>
                      </a:r>
                    </a:p>
                  </a:txBody>
                  <a:tcPr anchor="ctr"/>
                </a:tc>
                <a:tc hMerge="1">
                  <a:txBody>
                    <a:bodyPr/>
                    <a:lstStyle/>
                    <a:p>
                      <a:endParaRPr lang="en-US" sz="1400" dirty="0"/>
                    </a:p>
                  </a:txBody>
                  <a:tcPr anchor="ctr"/>
                </a:tc>
                <a:tc gridSpan="2">
                  <a:txBody>
                    <a:bodyPr/>
                    <a:lstStyle/>
                    <a:p>
                      <a:pPr algn="ctr"/>
                      <a:r>
                        <a:rPr lang="en-US" sz="1200" dirty="0"/>
                        <a:t>ED Visits</a:t>
                      </a:r>
                    </a:p>
                  </a:txBody>
                  <a:tcPr anchor="ctr"/>
                </a:tc>
                <a:tc hMerge="1">
                  <a:txBody>
                    <a:bodyPr/>
                    <a:lstStyle/>
                    <a:p>
                      <a:endParaRPr lang="en-US" sz="1400" dirty="0"/>
                    </a:p>
                  </a:txBody>
                  <a:tcPr anchor="ctr"/>
                </a:tc>
                <a:extLst>
                  <a:ext uri="{0D108BD9-81ED-4DB2-BD59-A6C34878D82A}">
                    <a16:rowId xmlns:a16="http://schemas.microsoft.com/office/drawing/2014/main" val="1150568310"/>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endParaRPr lang="en-US" sz="1100" b="0" kern="1200" dirty="0">
                        <a:solidFill>
                          <a:schemeClr val="bg2">
                            <a:lumMod val="50000"/>
                          </a:schemeClr>
                        </a:solidFill>
                        <a:latin typeface="+mn-lt"/>
                        <a:ea typeface="+mn-ea"/>
                        <a:cs typeface="+mn-cs"/>
                      </a:endParaRP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 of Enrollees</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 of Enrollees</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a:t>
                      </a:r>
                    </a:p>
                  </a:txBody>
                  <a:tcPr anchor="ctr"/>
                </a:tc>
                <a:extLst>
                  <a:ext uri="{0D108BD9-81ED-4DB2-BD59-A6C34878D82A}">
                    <a16:rowId xmlns:a16="http://schemas.microsoft.com/office/drawing/2014/main" val="470467946"/>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106</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68.8%</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78</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50.6%</a:t>
                      </a:r>
                    </a:p>
                  </a:txBody>
                  <a:tcPr anchor="ctr"/>
                </a:tc>
                <a:extLst>
                  <a:ext uri="{0D108BD9-81ED-4DB2-BD59-A6C34878D82A}">
                    <a16:rowId xmlns:a16="http://schemas.microsoft.com/office/drawing/2014/main" val="1467330456"/>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1</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31</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20.1%</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39</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25.3%</a:t>
                      </a:r>
                    </a:p>
                  </a:txBody>
                  <a:tcPr anchor="ctr"/>
                </a:tc>
                <a:extLst>
                  <a:ext uri="{0D108BD9-81ED-4DB2-BD59-A6C34878D82A}">
                    <a16:rowId xmlns:a16="http://schemas.microsoft.com/office/drawing/2014/main" val="115322050"/>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2</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8</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5.2%</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13</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8.4%</a:t>
                      </a:r>
                    </a:p>
                  </a:txBody>
                  <a:tcPr anchor="ctr"/>
                </a:tc>
                <a:extLst>
                  <a:ext uri="{0D108BD9-81ED-4DB2-BD59-A6C34878D82A}">
                    <a16:rowId xmlns:a16="http://schemas.microsoft.com/office/drawing/2014/main" val="3269288193"/>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3</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5</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3.2%</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6.5%</a:t>
                      </a:r>
                    </a:p>
                  </a:txBody>
                  <a:tcPr anchor="ctr"/>
                </a:tc>
                <a:extLst>
                  <a:ext uri="{0D108BD9-81ED-4DB2-BD59-A6C34878D82A}">
                    <a16:rowId xmlns:a16="http://schemas.microsoft.com/office/drawing/2014/main" val="3531808950"/>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4</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2</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1.3%</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4</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2.6%</a:t>
                      </a:r>
                    </a:p>
                  </a:txBody>
                  <a:tcPr anchor="ctr"/>
                </a:tc>
                <a:extLst>
                  <a:ext uri="{0D108BD9-81ED-4DB2-BD59-A6C34878D82A}">
                    <a16:rowId xmlns:a16="http://schemas.microsoft.com/office/drawing/2014/main" val="2391301160"/>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5</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6</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3.9%</a:t>
                      </a:r>
                    </a:p>
                  </a:txBody>
                  <a:tcPr anchor="ctr"/>
                </a:tc>
                <a:extLst>
                  <a:ext uri="{0D108BD9-81ED-4DB2-BD59-A6C34878D82A}">
                    <a16:rowId xmlns:a16="http://schemas.microsoft.com/office/drawing/2014/main" val="3610899375"/>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6</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0.6%</a:t>
                      </a:r>
                    </a:p>
                  </a:txBody>
                  <a:tcPr anchor="ctr"/>
                </a:tc>
                <a:extLst>
                  <a:ext uri="{0D108BD9-81ED-4DB2-BD59-A6C34878D82A}">
                    <a16:rowId xmlns:a16="http://schemas.microsoft.com/office/drawing/2014/main" val="1947225762"/>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7</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0.6%</a:t>
                      </a:r>
                    </a:p>
                  </a:txBody>
                  <a:tcPr anchor="ctr"/>
                </a:tc>
                <a:extLst>
                  <a:ext uri="{0D108BD9-81ED-4DB2-BD59-A6C34878D82A}">
                    <a16:rowId xmlns:a16="http://schemas.microsoft.com/office/drawing/2014/main" val="794648649"/>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8</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0.0%</a:t>
                      </a:r>
                    </a:p>
                  </a:txBody>
                  <a:tcPr anchor="ctr"/>
                </a:tc>
                <a:extLst>
                  <a:ext uri="{0D108BD9-81ED-4DB2-BD59-A6C34878D82A}">
                    <a16:rowId xmlns:a16="http://schemas.microsoft.com/office/drawing/2014/main" val="4050617641"/>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9</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0.6%</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2</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1.3%</a:t>
                      </a:r>
                    </a:p>
                  </a:txBody>
                  <a:tcPr anchor="ctr"/>
                </a:tc>
                <a:extLst>
                  <a:ext uri="{0D108BD9-81ED-4DB2-BD59-A6C34878D82A}">
                    <a16:rowId xmlns:a16="http://schemas.microsoft.com/office/drawing/2014/main" val="1157124947"/>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25</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0.6%</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0.0%</a:t>
                      </a:r>
                    </a:p>
                  </a:txBody>
                  <a:tcPr anchor="ctr"/>
                </a:tc>
                <a:extLst>
                  <a:ext uri="{0D108BD9-81ED-4DB2-BD59-A6C34878D82A}">
                    <a16:rowId xmlns:a16="http://schemas.microsoft.com/office/drawing/2014/main" val="3697468993"/>
                  </a:ext>
                </a:extLst>
              </a:tr>
              <a:tr h="250848">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TOTAL</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154</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100%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154</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100%</a:t>
                      </a:r>
                    </a:p>
                  </a:txBody>
                  <a:tcPr anchor="ctr"/>
                </a:tc>
                <a:extLst>
                  <a:ext uri="{0D108BD9-81ED-4DB2-BD59-A6C34878D82A}">
                    <a16:rowId xmlns:a16="http://schemas.microsoft.com/office/drawing/2014/main" val="884921973"/>
                  </a:ext>
                </a:extLst>
              </a:tr>
            </a:tbl>
          </a:graphicData>
        </a:graphic>
      </p:graphicFrame>
    </p:spTree>
    <p:extLst>
      <p:ext uri="{BB962C8B-B14F-4D97-AF65-F5344CB8AC3E}">
        <p14:creationId xmlns:p14="http://schemas.microsoft.com/office/powerpoint/2010/main" val="151366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Study Cohort</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63A0F1C-B1BD-4BB3-8199-91CEBD3D6B04}"/>
              </a:ext>
            </a:extLst>
          </p:cNvPr>
          <p:cNvSpPr/>
          <p:nvPr/>
        </p:nvSpPr>
        <p:spPr>
          <a:xfrm>
            <a:off x="521180" y="908093"/>
            <a:ext cx="8022819" cy="307777"/>
          </a:xfrm>
          <a:prstGeom prst="rect">
            <a:avLst/>
          </a:prstGeom>
        </p:spPr>
        <p:txBody>
          <a:bodyPr wrap="square" lIns="91440" tIns="45720" rIns="91440" bIns="45720" numCol="1" anchor="t">
            <a:spAutoFit/>
          </a:bodyPr>
          <a:lstStyle/>
          <a:p>
            <a:pPr marL="285750" indent="-285750">
              <a:spcAft>
                <a:spcPts val="400"/>
              </a:spcAft>
              <a:buClr>
                <a:srgbClr val="006498"/>
              </a:buClr>
              <a:buFont typeface="LucidaGrande" charset="0"/>
              <a:buChar char="+"/>
              <a:defRPr/>
            </a:pPr>
            <a:r>
              <a:rPr lang="en-US" sz="1400" dirty="0">
                <a:solidFill>
                  <a:srgbClr val="E7E6E6">
                    <a:lumMod val="50000"/>
                  </a:srgbClr>
                </a:solidFill>
              </a:rPr>
              <a:t>Diabetes was most frequent chronic condition (n = 50, 32.5%); comparison below:</a:t>
            </a:r>
          </a:p>
        </p:txBody>
      </p:sp>
      <p:pic>
        <p:nvPicPr>
          <p:cNvPr id="10" name="Picture 9">
            <a:extLst>
              <a:ext uri="{FF2B5EF4-FFF2-40B4-BE49-F238E27FC236}">
                <a16:creationId xmlns:a16="http://schemas.microsoft.com/office/drawing/2014/main" id="{4EE9D0DF-34C9-45B1-AE91-3DDE6608EFBD}"/>
              </a:ext>
            </a:extLst>
          </p:cNvPr>
          <p:cNvPicPr>
            <a:picLocks noChangeAspect="1"/>
          </p:cNvPicPr>
          <p:nvPr/>
        </p:nvPicPr>
        <p:blipFill>
          <a:blip r:embed="rId4"/>
          <a:stretch>
            <a:fillRect/>
          </a:stretch>
        </p:blipFill>
        <p:spPr>
          <a:xfrm>
            <a:off x="922078" y="1375230"/>
            <a:ext cx="6972300" cy="4702249"/>
          </a:xfrm>
          <a:prstGeom prst="rect">
            <a:avLst/>
          </a:prstGeom>
        </p:spPr>
      </p:pic>
    </p:spTree>
    <p:extLst>
      <p:ext uri="{BB962C8B-B14F-4D97-AF65-F5344CB8AC3E}">
        <p14:creationId xmlns:p14="http://schemas.microsoft.com/office/powerpoint/2010/main" val="424462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solidFill>
                  <a:srgbClr val="552733"/>
                </a:solidFill>
                <a:latin typeface="Arial"/>
                <a:ea typeface="Arial" charset="0"/>
                <a:cs typeface="Arial"/>
              </a:rPr>
              <a:t>Overview of Findings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63A0F1C-B1BD-4BB3-8199-91CEBD3D6B04}"/>
              </a:ext>
            </a:extLst>
          </p:cNvPr>
          <p:cNvSpPr/>
          <p:nvPr/>
        </p:nvSpPr>
        <p:spPr>
          <a:xfrm>
            <a:off x="521180" y="908093"/>
            <a:ext cx="8022819" cy="523220"/>
          </a:xfrm>
          <a:prstGeom prst="rect">
            <a:avLst/>
          </a:prstGeom>
        </p:spPr>
        <p:txBody>
          <a:bodyPr wrap="square" lIns="91440" tIns="45720" rIns="91440" bIns="45720" numCol="1" anchor="t">
            <a:spAutoFit/>
          </a:bodyPr>
          <a:lstStyle/>
          <a:p>
            <a:pPr marL="285750" indent="-285750">
              <a:spcAft>
                <a:spcPts val="400"/>
              </a:spcAft>
              <a:buClr>
                <a:srgbClr val="006498"/>
              </a:buClr>
              <a:buFont typeface="LucidaGrande" charset="0"/>
              <a:buChar char="+"/>
              <a:defRPr/>
            </a:pPr>
            <a:r>
              <a:rPr lang="en-US" sz="1400" dirty="0">
                <a:solidFill>
                  <a:srgbClr val="E7E6E6">
                    <a:lumMod val="50000"/>
                  </a:srgbClr>
                </a:solidFill>
              </a:rPr>
              <a:t>When controlling for age, gender, risk score, and enrollment tenure, multiple logistic regression analysis suggests evidence of an association of the following variables. </a:t>
            </a:r>
          </a:p>
        </p:txBody>
      </p:sp>
      <p:graphicFrame>
        <p:nvGraphicFramePr>
          <p:cNvPr id="12" name="Table 3">
            <a:extLst>
              <a:ext uri="{FF2B5EF4-FFF2-40B4-BE49-F238E27FC236}">
                <a16:creationId xmlns:a16="http://schemas.microsoft.com/office/drawing/2014/main" id="{09A29632-37DB-4A23-B3AC-407AC42965DD}"/>
              </a:ext>
            </a:extLst>
          </p:cNvPr>
          <p:cNvGraphicFramePr>
            <a:graphicFrameLocks noGrp="1"/>
          </p:cNvGraphicFramePr>
          <p:nvPr>
            <p:extLst>
              <p:ext uri="{D42A27DB-BD31-4B8C-83A1-F6EECF244321}">
                <p14:modId xmlns:p14="http://schemas.microsoft.com/office/powerpoint/2010/main" val="1107164279"/>
              </p:ext>
            </p:extLst>
          </p:nvPr>
        </p:nvGraphicFramePr>
        <p:xfrm>
          <a:off x="647698" y="1555634"/>
          <a:ext cx="7867652" cy="4013200"/>
        </p:xfrm>
        <a:graphic>
          <a:graphicData uri="http://schemas.openxmlformats.org/drawingml/2006/table">
            <a:tbl>
              <a:tblPr firstRow="1" bandRow="1">
                <a:tableStyleId>{5C22544A-7EE6-4342-B048-85BDC9FD1C3A}</a:tableStyleId>
              </a:tblPr>
              <a:tblGrid>
                <a:gridCol w="1219202">
                  <a:extLst>
                    <a:ext uri="{9D8B030D-6E8A-4147-A177-3AD203B41FA5}">
                      <a16:colId xmlns:a16="http://schemas.microsoft.com/office/drawing/2014/main" val="3021819009"/>
                    </a:ext>
                  </a:extLst>
                </a:gridCol>
                <a:gridCol w="3838575">
                  <a:extLst>
                    <a:ext uri="{9D8B030D-6E8A-4147-A177-3AD203B41FA5}">
                      <a16:colId xmlns:a16="http://schemas.microsoft.com/office/drawing/2014/main" val="2948843148"/>
                    </a:ext>
                  </a:extLst>
                </a:gridCol>
                <a:gridCol w="866775">
                  <a:extLst>
                    <a:ext uri="{9D8B030D-6E8A-4147-A177-3AD203B41FA5}">
                      <a16:colId xmlns:a16="http://schemas.microsoft.com/office/drawing/2014/main" val="2722134640"/>
                    </a:ext>
                  </a:extLst>
                </a:gridCol>
                <a:gridCol w="1943100">
                  <a:extLst>
                    <a:ext uri="{9D8B030D-6E8A-4147-A177-3AD203B41FA5}">
                      <a16:colId xmlns:a16="http://schemas.microsoft.com/office/drawing/2014/main" val="933935473"/>
                    </a:ext>
                  </a:extLst>
                </a:gridCol>
              </a:tblGrid>
              <a:tr h="370840">
                <a:tc>
                  <a:txBody>
                    <a:bodyPr/>
                    <a:lstStyle/>
                    <a:p>
                      <a:r>
                        <a:rPr lang="en-US" sz="1200" dirty="0"/>
                        <a:t>Outcome</a:t>
                      </a:r>
                    </a:p>
                  </a:txBody>
                  <a:tcPr anchor="ctr"/>
                </a:tc>
                <a:tc>
                  <a:txBody>
                    <a:bodyPr/>
                    <a:lstStyle/>
                    <a:p>
                      <a:r>
                        <a:rPr lang="en-US" sz="1200" dirty="0"/>
                        <a:t>Variables</a:t>
                      </a:r>
                    </a:p>
                  </a:txBody>
                  <a:tcPr anchor="ctr"/>
                </a:tc>
                <a:tc>
                  <a:txBody>
                    <a:bodyPr/>
                    <a:lstStyle/>
                    <a:p>
                      <a:pPr algn="ctr"/>
                      <a:r>
                        <a:rPr lang="en-US" sz="1200" dirty="0"/>
                        <a:t>Odds Ratio</a:t>
                      </a:r>
                    </a:p>
                  </a:txBody>
                  <a:tcPr anchor="ctr"/>
                </a:tc>
                <a:tc>
                  <a:txBody>
                    <a:bodyPr/>
                    <a:lstStyle/>
                    <a:p>
                      <a:pPr algn="ctr"/>
                      <a:r>
                        <a:rPr lang="en-US" sz="1200" dirty="0"/>
                        <a:t>Statistical Significance</a:t>
                      </a:r>
                    </a:p>
                  </a:txBody>
                  <a:tcPr anchor="ctr"/>
                </a:tc>
                <a:extLst>
                  <a:ext uri="{0D108BD9-81ED-4DB2-BD59-A6C34878D82A}">
                    <a16:rowId xmlns:a16="http://schemas.microsoft.com/office/drawing/2014/main" val="2623524934"/>
                  </a:ext>
                </a:extLst>
              </a:tr>
              <a:tr h="508000">
                <a:tc rowSpan="4">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1" kern="1200" dirty="0">
                          <a:solidFill>
                            <a:schemeClr val="bg2">
                              <a:lumMod val="50000"/>
                            </a:schemeClr>
                          </a:solidFill>
                          <a:latin typeface="+mn-lt"/>
                          <a:ea typeface="+mn-ea"/>
                          <a:cs typeface="+mn-cs"/>
                        </a:rPr>
                        <a:t>One or more Hospitalizations</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Arial" panose="020B0604020202020204" pitchFamily="34" charset="0"/>
                        <a:buNone/>
                        <a:tabLst/>
                        <a:defRPr/>
                      </a:pPr>
                      <a:r>
                        <a:rPr lang="en-US" sz="1200" b="0" kern="1200" dirty="0">
                          <a:solidFill>
                            <a:schemeClr val="bg2">
                              <a:lumMod val="50000"/>
                            </a:schemeClr>
                          </a:solidFill>
                          <a:latin typeface="+mn-lt"/>
                          <a:ea typeface="+mn-ea"/>
                          <a:cs typeface="+mn-cs"/>
                        </a:rPr>
                        <a:t>Significant life change in past year? </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0.94</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Borderline Significance</a:t>
                      </a:r>
                    </a:p>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P = 0.087</a:t>
                      </a:r>
                    </a:p>
                  </a:txBody>
                  <a:tcPr anchor="ctr"/>
                </a:tc>
                <a:extLst>
                  <a:ext uri="{0D108BD9-81ED-4DB2-BD59-A6C34878D82A}">
                    <a16:rowId xmlns:a16="http://schemas.microsoft.com/office/drawing/2014/main" val="973221405"/>
                  </a:ext>
                </a:extLst>
              </a:tr>
              <a:tr h="508000">
                <a:tc vMerge="1">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endParaRPr lang="en-US" sz="1200" b="1" kern="1200" dirty="0">
                        <a:solidFill>
                          <a:schemeClr val="bg2">
                            <a:lumMod val="50000"/>
                          </a:schemeClr>
                        </a:solidFill>
                        <a:latin typeface="+mn-lt"/>
                        <a:ea typeface="+mn-ea"/>
                        <a:cs typeface="+mn-cs"/>
                      </a:endParaRP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Cut back on activities (seeing friends and family) recently?</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1.39</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Statistically significant </a:t>
                      </a:r>
                    </a:p>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P = 0.46</a:t>
                      </a:r>
                    </a:p>
                  </a:txBody>
                  <a:tcPr anchor="ctr"/>
                </a:tc>
                <a:extLst>
                  <a:ext uri="{0D108BD9-81ED-4DB2-BD59-A6C34878D82A}">
                    <a16:rowId xmlns:a16="http://schemas.microsoft.com/office/drawing/2014/main" val="4098535438"/>
                  </a:ext>
                </a:extLst>
              </a:tr>
              <a:tr h="508000">
                <a:tc vMerge="1">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endParaRPr lang="en-US" sz="1200" b="1" kern="1200" dirty="0">
                        <a:solidFill>
                          <a:schemeClr val="bg2">
                            <a:lumMod val="50000"/>
                          </a:schemeClr>
                        </a:solidFill>
                        <a:latin typeface="+mn-lt"/>
                        <a:ea typeface="+mn-ea"/>
                        <a:cs typeface="+mn-cs"/>
                      </a:endParaRP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Involved in peer supports? </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1.20</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Borderline Significance</a:t>
                      </a:r>
                    </a:p>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P = 0.095</a:t>
                      </a:r>
                    </a:p>
                  </a:txBody>
                  <a:tcPr anchor="ctr"/>
                </a:tc>
                <a:extLst>
                  <a:ext uri="{0D108BD9-81ED-4DB2-BD59-A6C34878D82A}">
                    <a16:rowId xmlns:a16="http://schemas.microsoft.com/office/drawing/2014/main" val="3052251133"/>
                  </a:ext>
                </a:extLst>
              </a:tr>
              <a:tr h="508000">
                <a:tc vMerge="1">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endParaRPr lang="en-US" sz="1200" b="1" kern="1200" dirty="0">
                        <a:solidFill>
                          <a:schemeClr val="bg2">
                            <a:lumMod val="50000"/>
                          </a:schemeClr>
                        </a:solidFill>
                        <a:latin typeface="+mn-lt"/>
                        <a:ea typeface="+mn-ea"/>
                        <a:cs typeface="+mn-cs"/>
                      </a:endParaRP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Insomnia or excessive sleeping? </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2.33</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Statistically significant </a:t>
                      </a:r>
                    </a:p>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P = 0.03</a:t>
                      </a:r>
                    </a:p>
                  </a:txBody>
                  <a:tcPr anchor="ctr"/>
                </a:tc>
                <a:extLst>
                  <a:ext uri="{0D108BD9-81ED-4DB2-BD59-A6C34878D82A}">
                    <a16:rowId xmlns:a16="http://schemas.microsoft.com/office/drawing/2014/main" val="3067327662"/>
                  </a:ext>
                </a:extLst>
              </a:tr>
              <a:tr h="508000">
                <a:tc rowSpan="3">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1" kern="1200" dirty="0">
                          <a:solidFill>
                            <a:schemeClr val="bg2">
                              <a:lumMod val="50000"/>
                            </a:schemeClr>
                          </a:solidFill>
                          <a:latin typeface="+mn-lt"/>
                          <a:ea typeface="+mn-ea"/>
                          <a:cs typeface="+mn-cs"/>
                        </a:rPr>
                        <a:t>One or more ED Visits</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Able to use transportation?</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0.41</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Statistically significant </a:t>
                      </a:r>
                    </a:p>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P = 0.031</a:t>
                      </a:r>
                    </a:p>
                  </a:txBody>
                  <a:tcPr anchor="ctr"/>
                </a:tc>
                <a:extLst>
                  <a:ext uri="{0D108BD9-81ED-4DB2-BD59-A6C34878D82A}">
                    <a16:rowId xmlns:a16="http://schemas.microsoft.com/office/drawing/2014/main" val="1468121236"/>
                  </a:ext>
                </a:extLst>
              </a:tr>
              <a:tr h="508000">
                <a:tc vMerge="1">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endParaRPr lang="en-US" sz="1200" b="1" kern="1200" dirty="0">
                        <a:solidFill>
                          <a:schemeClr val="bg2">
                            <a:lumMod val="50000"/>
                          </a:schemeClr>
                        </a:solidFill>
                        <a:latin typeface="+mn-lt"/>
                        <a:ea typeface="+mn-ea"/>
                        <a:cs typeface="+mn-cs"/>
                      </a:endParaRP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Increased isolation?</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1.97</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Borderline Significance</a:t>
                      </a:r>
                    </a:p>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P = 0.096</a:t>
                      </a:r>
                    </a:p>
                  </a:txBody>
                  <a:tcPr anchor="ctr"/>
                </a:tc>
                <a:extLst>
                  <a:ext uri="{0D108BD9-81ED-4DB2-BD59-A6C34878D82A}">
                    <a16:rowId xmlns:a16="http://schemas.microsoft.com/office/drawing/2014/main" val="1514587897"/>
                  </a:ext>
                </a:extLst>
              </a:tr>
              <a:tr h="508000">
                <a:tc vMerge="1">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endParaRPr lang="en-US" sz="1200" b="1" kern="1200" dirty="0">
                        <a:solidFill>
                          <a:schemeClr val="bg2">
                            <a:lumMod val="50000"/>
                          </a:schemeClr>
                        </a:solidFill>
                        <a:latin typeface="+mn-lt"/>
                        <a:ea typeface="+mn-ea"/>
                        <a:cs typeface="+mn-cs"/>
                      </a:endParaRP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Insomnia or excessive sleeping? </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1.86</a:t>
                      </a:r>
                    </a:p>
                  </a:txBody>
                  <a:tcPr anchor="ctr"/>
                </a:tc>
                <a:tc>
                  <a:txBody>
                    <a:bodyPr/>
                    <a:lstStyle/>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Borderline Significance</a:t>
                      </a:r>
                    </a:p>
                    <a:p>
                      <a:pPr marL="0" marR="0" lvl="1" indent="0" algn="ctr"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200" b="0" kern="1200" dirty="0">
                          <a:solidFill>
                            <a:schemeClr val="bg2">
                              <a:lumMod val="50000"/>
                            </a:schemeClr>
                          </a:solidFill>
                          <a:latin typeface="+mn-lt"/>
                          <a:ea typeface="+mn-ea"/>
                          <a:cs typeface="+mn-cs"/>
                        </a:rPr>
                        <a:t>P = 0.096</a:t>
                      </a:r>
                    </a:p>
                  </a:txBody>
                  <a:tcPr anchor="ctr"/>
                </a:tc>
                <a:extLst>
                  <a:ext uri="{0D108BD9-81ED-4DB2-BD59-A6C34878D82A}">
                    <a16:rowId xmlns:a16="http://schemas.microsoft.com/office/drawing/2014/main" val="49611991"/>
                  </a:ext>
                </a:extLst>
              </a:tr>
            </a:tbl>
          </a:graphicData>
        </a:graphic>
      </p:graphicFrame>
    </p:spTree>
    <p:extLst>
      <p:ext uri="{BB962C8B-B14F-4D97-AF65-F5344CB8AC3E}">
        <p14:creationId xmlns:p14="http://schemas.microsoft.com/office/powerpoint/2010/main" val="276850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1" y="305507"/>
            <a:ext cx="8419620" cy="353943"/>
          </a:xfrm>
          <a:prstGeom prst="rect">
            <a:avLst/>
          </a:prstGeom>
          <a:noFill/>
        </p:spPr>
        <p:txBody>
          <a:bodyPr wrap="square" rtlCol="0">
            <a:spAutoFit/>
          </a:bodyPr>
          <a:lstStyle/>
          <a:p>
            <a:pPr lvl="0">
              <a:defRPr/>
            </a:pPr>
            <a:r>
              <a:rPr lang="en-US" sz="1700" b="1" dirty="0">
                <a:solidFill>
                  <a:srgbClr val="552733"/>
                </a:solidFill>
                <a:latin typeface="Arial" charset="0"/>
                <a:ea typeface="Arial" charset="0"/>
                <a:cs typeface="Arial" charset="0"/>
              </a:rPr>
              <a:t>Significant Life Change </a:t>
            </a: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associated with Hospitalization(s)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9EFBB669-AB18-434E-B250-79F4DCD36E1F}"/>
              </a:ext>
            </a:extLst>
          </p:cNvPr>
          <p:cNvGraphicFramePr>
            <a:graphicFrameLocks noGrp="1"/>
          </p:cNvGraphicFramePr>
          <p:nvPr/>
        </p:nvGraphicFramePr>
        <p:xfrm>
          <a:off x="491928" y="1344507"/>
          <a:ext cx="8023423" cy="4651252"/>
        </p:xfrm>
        <a:graphic>
          <a:graphicData uri="http://schemas.openxmlformats.org/drawingml/2006/table">
            <a:tbl>
              <a:tblPr firstRow="1">
                <a:tableStyleId>{5C22544A-7EE6-4342-B048-85BDC9FD1C3A}</a:tableStyleId>
              </a:tblPr>
              <a:tblGrid>
                <a:gridCol w="2810072">
                  <a:extLst>
                    <a:ext uri="{9D8B030D-6E8A-4147-A177-3AD203B41FA5}">
                      <a16:colId xmlns:a16="http://schemas.microsoft.com/office/drawing/2014/main" val="2729384066"/>
                    </a:ext>
                  </a:extLst>
                </a:gridCol>
                <a:gridCol w="4305300">
                  <a:extLst>
                    <a:ext uri="{9D8B030D-6E8A-4147-A177-3AD203B41FA5}">
                      <a16:colId xmlns:a16="http://schemas.microsoft.com/office/drawing/2014/main" val="482931585"/>
                    </a:ext>
                  </a:extLst>
                </a:gridCol>
                <a:gridCol w="908051">
                  <a:extLst>
                    <a:ext uri="{9D8B030D-6E8A-4147-A177-3AD203B41FA5}">
                      <a16:colId xmlns:a16="http://schemas.microsoft.com/office/drawing/2014/main" val="2854442604"/>
                    </a:ext>
                  </a:extLst>
                </a:gridCol>
              </a:tblGrid>
              <a:tr h="431878">
                <a:tc>
                  <a:txBody>
                    <a:bodyPr/>
                    <a:lstStyle/>
                    <a:p>
                      <a:r>
                        <a:rPr lang="en-US" sz="1200" dirty="0"/>
                        <a:t>Predictors</a:t>
                      </a:r>
                    </a:p>
                  </a:txBody>
                  <a:tcPr anchor="ctr"/>
                </a:tc>
                <a:tc>
                  <a:txBody>
                    <a:bodyPr/>
                    <a:lstStyle/>
                    <a:p>
                      <a:pPr algn="ctr"/>
                      <a:r>
                        <a:rPr lang="en-US" sz="1200" dirty="0"/>
                        <a:t>Interpretation of Odds Ratios</a:t>
                      </a:r>
                    </a:p>
                  </a:txBody>
                  <a:tcPr anchor="ctr"/>
                </a:tc>
                <a:tc>
                  <a:txBody>
                    <a:bodyPr/>
                    <a:lstStyle/>
                    <a:p>
                      <a:pPr algn="ctr"/>
                      <a:r>
                        <a:rPr lang="en-US" sz="1200" dirty="0"/>
                        <a:t>p-value</a:t>
                      </a:r>
                    </a:p>
                  </a:txBody>
                  <a:tcPr anchor="ctr"/>
                </a:tc>
                <a:extLst>
                  <a:ext uri="{0D108BD9-81ED-4DB2-BD59-A6C34878D82A}">
                    <a16:rowId xmlns:a16="http://schemas.microsoft.com/office/drawing/2014/main" val="3225889172"/>
                  </a:ext>
                </a:extLst>
              </a:tr>
              <a:tr h="306989">
                <a:tc>
                  <a:txBody>
                    <a:bodyPr/>
                    <a:lstStyle/>
                    <a:p>
                      <a:r>
                        <a:rPr lang="en-US" sz="1200" b="1" dirty="0">
                          <a:solidFill>
                            <a:schemeClr val="tx1">
                              <a:lumMod val="65000"/>
                              <a:lumOff val="35000"/>
                            </a:schemeClr>
                          </a:solidFill>
                        </a:rPr>
                        <a:t>Demographic</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3480469575"/>
                  </a:ext>
                </a:extLst>
              </a:tr>
              <a:tr h="306989">
                <a:tc>
                  <a:txBody>
                    <a:bodyPr/>
                    <a:lstStyle/>
                    <a:p>
                      <a:r>
                        <a:rPr lang="en-US" sz="1200" dirty="0">
                          <a:solidFill>
                            <a:schemeClr val="tx1">
                              <a:lumMod val="65000"/>
                              <a:lumOff val="35000"/>
                            </a:schemeClr>
                          </a:solidFill>
                        </a:rPr>
                        <a:t>Age</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0.423</a:t>
                      </a:r>
                    </a:p>
                  </a:txBody>
                  <a:tcPr anchor="ctr">
                    <a:solidFill>
                      <a:schemeClr val="bg1">
                        <a:lumMod val="95000"/>
                      </a:schemeClr>
                    </a:solidFill>
                  </a:tcPr>
                </a:tc>
                <a:extLst>
                  <a:ext uri="{0D108BD9-81ED-4DB2-BD59-A6C34878D82A}">
                    <a16:rowId xmlns:a16="http://schemas.microsoft.com/office/drawing/2014/main" val="4009307323"/>
                  </a:ext>
                </a:extLst>
              </a:tr>
              <a:tr h="306989">
                <a:tc>
                  <a:txBody>
                    <a:bodyPr/>
                    <a:lstStyle/>
                    <a:p>
                      <a:r>
                        <a:rPr lang="en-US" sz="1200" dirty="0">
                          <a:solidFill>
                            <a:schemeClr val="tx1">
                              <a:lumMod val="65000"/>
                              <a:lumOff val="35000"/>
                            </a:schemeClr>
                          </a:solidFill>
                        </a:rPr>
                        <a:t>Gender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a:solidFill>
                            <a:schemeClr val="tx1">
                              <a:lumMod val="65000"/>
                              <a:lumOff val="35000"/>
                            </a:schemeClr>
                          </a:solidFill>
                        </a:rPr>
                        <a:t>0.808</a:t>
                      </a:r>
                      <a:endParaRPr lang="en-US" sz="1200" dirty="0">
                        <a:solidFill>
                          <a:schemeClr val="tx1">
                            <a:lumMod val="65000"/>
                            <a:lumOff val="35000"/>
                          </a:schemeClr>
                        </a:solidFill>
                      </a:endParaRPr>
                    </a:p>
                  </a:txBody>
                  <a:tcPr anchor="ctr">
                    <a:solidFill>
                      <a:schemeClr val="bg1">
                        <a:lumMod val="95000"/>
                      </a:schemeClr>
                    </a:solidFill>
                  </a:tcPr>
                </a:tc>
                <a:extLst>
                  <a:ext uri="{0D108BD9-81ED-4DB2-BD59-A6C34878D82A}">
                    <a16:rowId xmlns:a16="http://schemas.microsoft.com/office/drawing/2014/main" val="2825230974"/>
                  </a:ext>
                </a:extLst>
              </a:tr>
              <a:tr h="306989">
                <a:tc>
                  <a:txBody>
                    <a:bodyPr/>
                    <a:lstStyle/>
                    <a:p>
                      <a:r>
                        <a:rPr lang="en-US" sz="1200" b="1" dirty="0">
                          <a:solidFill>
                            <a:schemeClr val="tx1">
                              <a:lumMod val="65000"/>
                              <a:lumOff val="35000"/>
                            </a:schemeClr>
                          </a:solidFill>
                        </a:rPr>
                        <a:t>Normalized Risk Score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924002899"/>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High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243% higher </a:t>
                      </a:r>
                      <a:r>
                        <a:rPr lang="en-US" sz="1200" b="0" dirty="0">
                          <a:solidFill>
                            <a:schemeClr val="tx1">
                              <a:lumMod val="65000"/>
                              <a:lumOff val="35000"/>
                            </a:schemeClr>
                          </a:solidFill>
                        </a:rPr>
                        <a:t>for adults in the high-risk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0.005</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400827400"/>
                  </a:ext>
                </a:extLst>
              </a:tr>
              <a:tr h="306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Unknown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362% higher </a:t>
                      </a:r>
                      <a:r>
                        <a:rPr lang="en-US" sz="1200" b="0" dirty="0">
                          <a:solidFill>
                            <a:schemeClr val="tx1">
                              <a:lumMod val="65000"/>
                              <a:lumOff val="35000"/>
                            </a:schemeClr>
                          </a:solidFill>
                        </a:rPr>
                        <a:t>for adults in the unknown-risk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0.013</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3650688427"/>
                  </a:ext>
                </a:extLst>
              </a:tr>
              <a:tr h="306989">
                <a:tc>
                  <a:txBody>
                    <a:bodyPr/>
                    <a:lstStyle/>
                    <a:p>
                      <a:pPr marL="0" algn="l" defTabSz="914400" rtl="0" eaLnBrk="1" latinLnBrk="0" hangingPunct="1"/>
                      <a:r>
                        <a:rPr lang="en-US" sz="1200" b="1" kern="1200" dirty="0">
                          <a:solidFill>
                            <a:schemeClr val="tx1">
                              <a:lumMod val="65000"/>
                              <a:lumOff val="35000"/>
                            </a:schemeClr>
                          </a:solidFill>
                          <a:latin typeface="+mn-lt"/>
                          <a:ea typeface="+mn-ea"/>
                          <a:cs typeface="+mn-cs"/>
                        </a:rPr>
                        <a:t>Enrollment Tenure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04320395"/>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CP Days</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For each one day increase in enrollment, the odds of an inpatient stay for adults </a:t>
                      </a:r>
                      <a:r>
                        <a:rPr lang="en-US" sz="1200" b="1" dirty="0">
                          <a:solidFill>
                            <a:schemeClr val="tx1">
                              <a:lumMod val="65000"/>
                              <a:lumOff val="35000"/>
                            </a:schemeClr>
                          </a:solidFill>
                        </a:rPr>
                        <a:t>increased by a factor of 1.0039</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0.043</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834504668"/>
                  </a:ext>
                </a:extLst>
              </a:tr>
              <a:tr h="306989">
                <a:tc>
                  <a:txBody>
                    <a:bodyPr/>
                    <a:lstStyle/>
                    <a:p>
                      <a:r>
                        <a:rPr lang="en-US" sz="1200" b="1" dirty="0">
                          <a:solidFill>
                            <a:srgbClr val="0066A3"/>
                          </a:solidFill>
                        </a:rPr>
                        <a:t>Mood</a:t>
                      </a: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extLst>
                  <a:ext uri="{0D108BD9-81ED-4DB2-BD59-A6C34878D82A}">
                    <a16:rowId xmlns:a16="http://schemas.microsoft.com/office/drawing/2014/main" val="4236113188"/>
                  </a:ext>
                </a:extLst>
              </a:tr>
              <a:tr h="306989">
                <a:tc>
                  <a:txBody>
                    <a:bodyPr/>
                    <a:lstStyle/>
                    <a:p>
                      <a:pPr marL="0" algn="l" defTabSz="914400" rtl="0" eaLnBrk="1" latinLnBrk="0" hangingPunct="1"/>
                      <a:r>
                        <a:rPr lang="en-US" sz="1200" kern="1200" dirty="0">
                          <a:solidFill>
                            <a:srgbClr val="0066A3"/>
                          </a:solidFill>
                          <a:latin typeface="+mn-lt"/>
                          <a:ea typeface="+mn-ea"/>
                          <a:cs typeface="+mn-cs"/>
                        </a:rPr>
                        <a:t>Significant Life Changes</a:t>
                      </a:r>
                    </a:p>
                  </a:txBody>
                  <a:tcPr anchor="ctr">
                    <a:solidFill>
                      <a:schemeClr val="bg1">
                        <a:lumMod val="95000"/>
                      </a:schemeClr>
                    </a:solidFill>
                  </a:tcPr>
                </a:tc>
                <a:tc>
                  <a:txBody>
                    <a:bodyPr/>
                    <a:lstStyle/>
                    <a:p>
                      <a:pPr algn="ctr"/>
                      <a:r>
                        <a:rPr lang="en-US" sz="1200" b="0" dirty="0">
                          <a:solidFill>
                            <a:srgbClr val="0066A3"/>
                          </a:solidFill>
                        </a:rPr>
                        <a:t>Odds of an inpatient stay were </a:t>
                      </a:r>
                      <a:r>
                        <a:rPr lang="en-US" sz="1200" b="1" dirty="0">
                          <a:solidFill>
                            <a:srgbClr val="0066A3"/>
                          </a:solidFill>
                        </a:rPr>
                        <a:t>94% higher </a:t>
                      </a:r>
                      <a:r>
                        <a:rPr lang="en-US" sz="1200" b="0" dirty="0">
                          <a:solidFill>
                            <a:srgbClr val="0066A3"/>
                          </a:solidFill>
                        </a:rPr>
                        <a:t>for adults with significant life changes compared to adults without significant life changes</a:t>
                      </a:r>
                    </a:p>
                  </a:txBody>
                  <a:tcPr anchor="ctr">
                    <a:solidFill>
                      <a:schemeClr val="bg1">
                        <a:lumMod val="95000"/>
                      </a:schemeClr>
                    </a:solidFill>
                  </a:tcPr>
                </a:tc>
                <a:tc>
                  <a:txBody>
                    <a:bodyPr/>
                    <a:lstStyle/>
                    <a:p>
                      <a:pPr algn="ctr"/>
                      <a:r>
                        <a:rPr lang="en-US" sz="1200" b="1" dirty="0">
                          <a:solidFill>
                            <a:srgbClr val="0066A3"/>
                          </a:solidFill>
                        </a:rPr>
                        <a:t>0.087</a:t>
                      </a:r>
                    </a:p>
                    <a:p>
                      <a:pPr algn="ctr"/>
                      <a:r>
                        <a:rPr lang="en-US" sz="1200" b="1" dirty="0">
                          <a:solidFill>
                            <a:srgbClr val="0066A3"/>
                          </a:solidFill>
                        </a:rPr>
                        <a:t>*</a:t>
                      </a:r>
                    </a:p>
                  </a:txBody>
                  <a:tcPr anchor="ctr">
                    <a:solidFill>
                      <a:schemeClr val="bg1">
                        <a:lumMod val="95000"/>
                      </a:schemeClr>
                    </a:solidFill>
                  </a:tcPr>
                </a:tc>
                <a:extLst>
                  <a:ext uri="{0D108BD9-81ED-4DB2-BD59-A6C34878D82A}">
                    <a16:rowId xmlns:a16="http://schemas.microsoft.com/office/drawing/2014/main" val="3619856428"/>
                  </a:ext>
                </a:extLst>
              </a:tr>
            </a:tbl>
          </a:graphicData>
        </a:graphic>
      </p:graphicFrame>
      <p:sp>
        <p:nvSpPr>
          <p:cNvPr id="3" name="TextBox 2">
            <a:extLst>
              <a:ext uri="{FF2B5EF4-FFF2-40B4-BE49-F238E27FC236}">
                <a16:creationId xmlns:a16="http://schemas.microsoft.com/office/drawing/2014/main" id="{DBDE2149-5880-4388-BB71-DB976A312709}"/>
              </a:ext>
            </a:extLst>
          </p:cNvPr>
          <p:cNvSpPr txBox="1"/>
          <p:nvPr/>
        </p:nvSpPr>
        <p:spPr>
          <a:xfrm>
            <a:off x="402965" y="1052298"/>
            <a:ext cx="8360035" cy="276999"/>
          </a:xfrm>
          <a:prstGeom prst="rect">
            <a:avLst/>
          </a:prstGeom>
          <a:noFill/>
        </p:spPr>
        <p:txBody>
          <a:bodyPr wrap="square" rtlCol="0">
            <a:spAutoFit/>
          </a:bodyPr>
          <a:lstStyle/>
          <a:p>
            <a:r>
              <a:rPr lang="en-US" sz="1200" b="1" dirty="0">
                <a:solidFill>
                  <a:schemeClr val="accent1"/>
                </a:solidFill>
              </a:rPr>
              <a:t>Table: The odds of one or more inpatient hospitalizations during MCCN enrollment, holding other predictors constant </a:t>
            </a:r>
          </a:p>
        </p:txBody>
      </p:sp>
      <p:sp>
        <p:nvSpPr>
          <p:cNvPr id="10" name="TextBox 9">
            <a:extLst>
              <a:ext uri="{FF2B5EF4-FFF2-40B4-BE49-F238E27FC236}">
                <a16:creationId xmlns:a16="http://schemas.microsoft.com/office/drawing/2014/main" id="{C67BFAD7-CAB9-4728-B99C-03AF1AB1ECD8}"/>
              </a:ext>
            </a:extLst>
          </p:cNvPr>
          <p:cNvSpPr txBox="1"/>
          <p:nvPr/>
        </p:nvSpPr>
        <p:spPr>
          <a:xfrm>
            <a:off x="491927" y="6025278"/>
            <a:ext cx="8023421" cy="230832"/>
          </a:xfrm>
          <a:prstGeom prst="rect">
            <a:avLst/>
          </a:prstGeom>
          <a:noFill/>
        </p:spPr>
        <p:txBody>
          <a:bodyPr wrap="square" rtlCol="0">
            <a:spAutoFit/>
          </a:bodyPr>
          <a:lstStyle/>
          <a:p>
            <a:r>
              <a:rPr lang="en-US" sz="900" dirty="0"/>
              <a:t>*Borderline significant (0.05&lt; p&lt;0.10)   **Statistically significant (p &lt; 0.05)</a:t>
            </a:r>
          </a:p>
        </p:txBody>
      </p:sp>
    </p:spTree>
    <p:extLst>
      <p:ext uri="{BB962C8B-B14F-4D97-AF65-F5344CB8AC3E}">
        <p14:creationId xmlns:p14="http://schemas.microsoft.com/office/powerpoint/2010/main" val="75579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1" y="305507"/>
            <a:ext cx="8419620" cy="353943"/>
          </a:xfrm>
          <a:prstGeom prst="rect">
            <a:avLst/>
          </a:prstGeom>
          <a:noFill/>
        </p:spPr>
        <p:txBody>
          <a:bodyPr wrap="square" rtlCol="0">
            <a:spAutoFit/>
          </a:bodyPr>
          <a:lstStyle/>
          <a:p>
            <a:pPr lvl="0">
              <a:defRPr/>
            </a:pP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Cut Ba</a:t>
            </a:r>
            <a:r>
              <a:rPr lang="en-US" sz="1700" b="1" dirty="0">
                <a:solidFill>
                  <a:srgbClr val="552733"/>
                </a:solidFill>
                <a:latin typeface="Arial" charset="0"/>
                <a:ea typeface="Arial" charset="0"/>
                <a:cs typeface="Arial" charset="0"/>
              </a:rPr>
              <a:t>ck in Activities </a:t>
            </a: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associated with Hospitalization(s)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9EFBB669-AB18-434E-B250-79F4DCD36E1F}"/>
              </a:ext>
            </a:extLst>
          </p:cNvPr>
          <p:cNvGraphicFramePr>
            <a:graphicFrameLocks noGrp="1"/>
          </p:cNvGraphicFramePr>
          <p:nvPr/>
        </p:nvGraphicFramePr>
        <p:xfrm>
          <a:off x="491928" y="1344507"/>
          <a:ext cx="8023423" cy="4468372"/>
        </p:xfrm>
        <a:graphic>
          <a:graphicData uri="http://schemas.openxmlformats.org/drawingml/2006/table">
            <a:tbl>
              <a:tblPr firstRow="1">
                <a:tableStyleId>{5C22544A-7EE6-4342-B048-85BDC9FD1C3A}</a:tableStyleId>
              </a:tblPr>
              <a:tblGrid>
                <a:gridCol w="2810072">
                  <a:extLst>
                    <a:ext uri="{9D8B030D-6E8A-4147-A177-3AD203B41FA5}">
                      <a16:colId xmlns:a16="http://schemas.microsoft.com/office/drawing/2014/main" val="2729384066"/>
                    </a:ext>
                  </a:extLst>
                </a:gridCol>
                <a:gridCol w="4305300">
                  <a:extLst>
                    <a:ext uri="{9D8B030D-6E8A-4147-A177-3AD203B41FA5}">
                      <a16:colId xmlns:a16="http://schemas.microsoft.com/office/drawing/2014/main" val="482931585"/>
                    </a:ext>
                  </a:extLst>
                </a:gridCol>
                <a:gridCol w="908051">
                  <a:extLst>
                    <a:ext uri="{9D8B030D-6E8A-4147-A177-3AD203B41FA5}">
                      <a16:colId xmlns:a16="http://schemas.microsoft.com/office/drawing/2014/main" val="2854442604"/>
                    </a:ext>
                  </a:extLst>
                </a:gridCol>
              </a:tblGrid>
              <a:tr h="431878">
                <a:tc>
                  <a:txBody>
                    <a:bodyPr/>
                    <a:lstStyle/>
                    <a:p>
                      <a:r>
                        <a:rPr lang="en-US" sz="1200" dirty="0"/>
                        <a:t>Predictors</a:t>
                      </a:r>
                    </a:p>
                  </a:txBody>
                  <a:tcPr anchor="ctr"/>
                </a:tc>
                <a:tc>
                  <a:txBody>
                    <a:bodyPr/>
                    <a:lstStyle/>
                    <a:p>
                      <a:pPr algn="ctr"/>
                      <a:r>
                        <a:rPr lang="en-US" sz="1200" dirty="0"/>
                        <a:t>Interpretation of Odds Ratios</a:t>
                      </a:r>
                    </a:p>
                  </a:txBody>
                  <a:tcPr anchor="ctr"/>
                </a:tc>
                <a:tc>
                  <a:txBody>
                    <a:bodyPr/>
                    <a:lstStyle/>
                    <a:p>
                      <a:pPr algn="ctr"/>
                      <a:r>
                        <a:rPr lang="en-US" sz="1200" dirty="0"/>
                        <a:t>p-value</a:t>
                      </a:r>
                    </a:p>
                  </a:txBody>
                  <a:tcPr anchor="ctr"/>
                </a:tc>
                <a:extLst>
                  <a:ext uri="{0D108BD9-81ED-4DB2-BD59-A6C34878D82A}">
                    <a16:rowId xmlns:a16="http://schemas.microsoft.com/office/drawing/2014/main" val="3225889172"/>
                  </a:ext>
                </a:extLst>
              </a:tr>
              <a:tr h="306989">
                <a:tc>
                  <a:txBody>
                    <a:bodyPr/>
                    <a:lstStyle/>
                    <a:p>
                      <a:r>
                        <a:rPr lang="en-US" sz="1200" b="1" dirty="0">
                          <a:solidFill>
                            <a:schemeClr val="tx1">
                              <a:lumMod val="65000"/>
                              <a:lumOff val="35000"/>
                            </a:schemeClr>
                          </a:solidFill>
                        </a:rPr>
                        <a:t>Demographic</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3480469575"/>
                  </a:ext>
                </a:extLst>
              </a:tr>
              <a:tr h="306989">
                <a:tc>
                  <a:txBody>
                    <a:bodyPr/>
                    <a:lstStyle/>
                    <a:p>
                      <a:r>
                        <a:rPr lang="en-US" sz="1200" dirty="0">
                          <a:solidFill>
                            <a:schemeClr val="tx1">
                              <a:lumMod val="65000"/>
                              <a:lumOff val="35000"/>
                            </a:schemeClr>
                          </a:solidFill>
                        </a:rPr>
                        <a:t>Age</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0.523</a:t>
                      </a:r>
                    </a:p>
                  </a:txBody>
                  <a:tcPr anchor="ctr">
                    <a:solidFill>
                      <a:schemeClr val="bg1">
                        <a:lumMod val="95000"/>
                      </a:schemeClr>
                    </a:solidFill>
                  </a:tcPr>
                </a:tc>
                <a:extLst>
                  <a:ext uri="{0D108BD9-81ED-4DB2-BD59-A6C34878D82A}">
                    <a16:rowId xmlns:a16="http://schemas.microsoft.com/office/drawing/2014/main" val="4009307323"/>
                  </a:ext>
                </a:extLst>
              </a:tr>
              <a:tr h="306989">
                <a:tc>
                  <a:txBody>
                    <a:bodyPr/>
                    <a:lstStyle/>
                    <a:p>
                      <a:r>
                        <a:rPr lang="en-US" sz="1200" dirty="0">
                          <a:solidFill>
                            <a:schemeClr val="tx1">
                              <a:lumMod val="65000"/>
                              <a:lumOff val="35000"/>
                            </a:schemeClr>
                          </a:solidFill>
                        </a:rPr>
                        <a:t>Gender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0.839</a:t>
                      </a:r>
                    </a:p>
                  </a:txBody>
                  <a:tcPr anchor="ctr">
                    <a:solidFill>
                      <a:schemeClr val="bg1">
                        <a:lumMod val="95000"/>
                      </a:schemeClr>
                    </a:solidFill>
                  </a:tcPr>
                </a:tc>
                <a:extLst>
                  <a:ext uri="{0D108BD9-81ED-4DB2-BD59-A6C34878D82A}">
                    <a16:rowId xmlns:a16="http://schemas.microsoft.com/office/drawing/2014/main" val="2825230974"/>
                  </a:ext>
                </a:extLst>
              </a:tr>
              <a:tr h="306989">
                <a:tc>
                  <a:txBody>
                    <a:bodyPr/>
                    <a:lstStyle/>
                    <a:p>
                      <a:r>
                        <a:rPr lang="en-US" sz="1200" b="1" dirty="0">
                          <a:solidFill>
                            <a:schemeClr val="tx1">
                              <a:lumMod val="65000"/>
                              <a:lumOff val="35000"/>
                            </a:schemeClr>
                          </a:solidFill>
                        </a:rPr>
                        <a:t>Normalized Risk Score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924002899"/>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High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252% higher </a:t>
                      </a:r>
                      <a:r>
                        <a:rPr lang="en-US" sz="1200" b="0" dirty="0">
                          <a:solidFill>
                            <a:schemeClr val="tx1">
                              <a:lumMod val="65000"/>
                              <a:lumOff val="35000"/>
                            </a:schemeClr>
                          </a:solidFill>
                        </a:rPr>
                        <a:t>for adults in the high-risk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0.004</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400827400"/>
                  </a:ext>
                </a:extLst>
              </a:tr>
              <a:tr h="306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Unknown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326% higher </a:t>
                      </a:r>
                      <a:r>
                        <a:rPr lang="en-US" sz="1200" b="0" dirty="0">
                          <a:solidFill>
                            <a:schemeClr val="tx1">
                              <a:lumMod val="65000"/>
                              <a:lumOff val="35000"/>
                            </a:schemeClr>
                          </a:solidFill>
                        </a:rPr>
                        <a:t>for adults in the unknown-risk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0.019</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3650688427"/>
                  </a:ext>
                </a:extLst>
              </a:tr>
              <a:tr h="306989">
                <a:tc>
                  <a:txBody>
                    <a:bodyPr/>
                    <a:lstStyle/>
                    <a:p>
                      <a:pPr marL="0" algn="l" defTabSz="914400" rtl="0" eaLnBrk="1" latinLnBrk="0" hangingPunct="1"/>
                      <a:r>
                        <a:rPr lang="en-US" sz="1200" b="1" kern="1200" dirty="0">
                          <a:solidFill>
                            <a:schemeClr val="tx1">
                              <a:lumMod val="65000"/>
                              <a:lumOff val="35000"/>
                            </a:schemeClr>
                          </a:solidFill>
                          <a:latin typeface="+mn-lt"/>
                          <a:ea typeface="+mn-ea"/>
                          <a:cs typeface="+mn-cs"/>
                        </a:rPr>
                        <a:t>Enrollment Tenure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04320395"/>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CP Days</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For each one day increase in enrollment, the odds of an inpatient stay for adults </a:t>
                      </a:r>
                      <a:r>
                        <a:rPr lang="en-US" sz="1200" b="1" dirty="0">
                          <a:solidFill>
                            <a:schemeClr val="tx1">
                              <a:lumMod val="65000"/>
                              <a:lumOff val="35000"/>
                            </a:schemeClr>
                          </a:solidFill>
                        </a:rPr>
                        <a:t>increased by a factor of 1.0034</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0.074</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834504668"/>
                  </a:ext>
                </a:extLst>
              </a:tr>
              <a:tr h="306989">
                <a:tc>
                  <a:txBody>
                    <a:bodyPr/>
                    <a:lstStyle/>
                    <a:p>
                      <a:r>
                        <a:rPr lang="en-US" sz="1200" b="1" dirty="0">
                          <a:solidFill>
                            <a:srgbClr val="0066A3"/>
                          </a:solidFill>
                        </a:rPr>
                        <a:t>Social Participation</a:t>
                      </a: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extLst>
                  <a:ext uri="{0D108BD9-81ED-4DB2-BD59-A6C34878D82A}">
                    <a16:rowId xmlns:a16="http://schemas.microsoft.com/office/drawing/2014/main" val="2088720243"/>
                  </a:ext>
                </a:extLst>
              </a:tr>
              <a:tr h="306989">
                <a:tc>
                  <a:txBody>
                    <a:bodyPr/>
                    <a:lstStyle/>
                    <a:p>
                      <a:r>
                        <a:rPr lang="en-US" sz="1200" dirty="0">
                          <a:solidFill>
                            <a:srgbClr val="0066A3"/>
                          </a:solidFill>
                        </a:rPr>
                        <a:t>Cut back activities</a:t>
                      </a:r>
                    </a:p>
                  </a:txBody>
                  <a:tcPr anchor="ctr">
                    <a:solidFill>
                      <a:schemeClr val="bg1">
                        <a:lumMod val="95000"/>
                      </a:schemeClr>
                    </a:solidFill>
                  </a:tcPr>
                </a:tc>
                <a:tc>
                  <a:txBody>
                    <a:bodyPr/>
                    <a:lstStyle/>
                    <a:p>
                      <a:pPr algn="ctr"/>
                      <a:r>
                        <a:rPr lang="en-US" sz="1200" b="0" dirty="0">
                          <a:solidFill>
                            <a:srgbClr val="0066A3"/>
                          </a:solidFill>
                        </a:rPr>
                        <a:t>Odds of an inpatient stay were </a:t>
                      </a:r>
                      <a:r>
                        <a:rPr lang="en-US" sz="1200" b="1" dirty="0">
                          <a:solidFill>
                            <a:srgbClr val="0066A3"/>
                          </a:solidFill>
                        </a:rPr>
                        <a:t>139% higher </a:t>
                      </a:r>
                      <a:r>
                        <a:rPr lang="en-US" sz="1200" b="0" dirty="0">
                          <a:solidFill>
                            <a:srgbClr val="0066A3"/>
                          </a:solidFill>
                        </a:rPr>
                        <a:t>for adults who cut back activities compared to adults who did not cut back activities</a:t>
                      </a:r>
                    </a:p>
                  </a:txBody>
                  <a:tcPr anchor="ctr">
                    <a:solidFill>
                      <a:schemeClr val="bg1">
                        <a:lumMod val="95000"/>
                      </a:schemeClr>
                    </a:solidFill>
                  </a:tcPr>
                </a:tc>
                <a:tc>
                  <a:txBody>
                    <a:bodyPr/>
                    <a:lstStyle/>
                    <a:p>
                      <a:pPr algn="ctr"/>
                      <a:r>
                        <a:rPr lang="en-US" sz="1200" b="1" dirty="0">
                          <a:solidFill>
                            <a:srgbClr val="0066A3"/>
                          </a:solidFill>
                        </a:rPr>
                        <a:t>0.046</a:t>
                      </a:r>
                    </a:p>
                    <a:p>
                      <a:pPr algn="ctr"/>
                      <a:r>
                        <a:rPr lang="en-US" sz="1200" b="1" dirty="0">
                          <a:solidFill>
                            <a:srgbClr val="0066A3"/>
                          </a:solidFill>
                        </a:rPr>
                        <a:t>**</a:t>
                      </a:r>
                    </a:p>
                  </a:txBody>
                  <a:tcPr anchor="ctr">
                    <a:solidFill>
                      <a:schemeClr val="bg1">
                        <a:lumMod val="95000"/>
                      </a:schemeClr>
                    </a:solidFill>
                  </a:tcPr>
                </a:tc>
                <a:extLst>
                  <a:ext uri="{0D108BD9-81ED-4DB2-BD59-A6C34878D82A}">
                    <a16:rowId xmlns:a16="http://schemas.microsoft.com/office/drawing/2014/main" val="3470771431"/>
                  </a:ext>
                </a:extLst>
              </a:tr>
            </a:tbl>
          </a:graphicData>
        </a:graphic>
      </p:graphicFrame>
      <p:sp>
        <p:nvSpPr>
          <p:cNvPr id="10" name="TextBox 9">
            <a:extLst>
              <a:ext uri="{FF2B5EF4-FFF2-40B4-BE49-F238E27FC236}">
                <a16:creationId xmlns:a16="http://schemas.microsoft.com/office/drawing/2014/main" id="{3376BE60-920D-47E6-AF4F-F1E2FA6B50B3}"/>
              </a:ext>
            </a:extLst>
          </p:cNvPr>
          <p:cNvSpPr txBox="1"/>
          <p:nvPr/>
        </p:nvSpPr>
        <p:spPr>
          <a:xfrm>
            <a:off x="491927" y="6025278"/>
            <a:ext cx="8023421" cy="230832"/>
          </a:xfrm>
          <a:prstGeom prst="rect">
            <a:avLst/>
          </a:prstGeom>
          <a:noFill/>
        </p:spPr>
        <p:txBody>
          <a:bodyPr wrap="square" rtlCol="0">
            <a:spAutoFit/>
          </a:bodyPr>
          <a:lstStyle/>
          <a:p>
            <a:r>
              <a:rPr lang="en-US" sz="900" dirty="0"/>
              <a:t>*Borderline significant (0.05&lt; p&lt;0.10)   **Statistically significant (p &lt; 0.05)</a:t>
            </a:r>
          </a:p>
        </p:txBody>
      </p:sp>
      <p:sp>
        <p:nvSpPr>
          <p:cNvPr id="11" name="TextBox 10">
            <a:extLst>
              <a:ext uri="{FF2B5EF4-FFF2-40B4-BE49-F238E27FC236}">
                <a16:creationId xmlns:a16="http://schemas.microsoft.com/office/drawing/2014/main" id="{AFF96274-5F3E-4BBC-A424-8CC874D9587F}"/>
              </a:ext>
            </a:extLst>
          </p:cNvPr>
          <p:cNvSpPr txBox="1"/>
          <p:nvPr/>
        </p:nvSpPr>
        <p:spPr>
          <a:xfrm>
            <a:off x="402965" y="1052298"/>
            <a:ext cx="8360035" cy="276999"/>
          </a:xfrm>
          <a:prstGeom prst="rect">
            <a:avLst/>
          </a:prstGeom>
          <a:noFill/>
        </p:spPr>
        <p:txBody>
          <a:bodyPr wrap="square" rtlCol="0">
            <a:spAutoFit/>
          </a:bodyPr>
          <a:lstStyle/>
          <a:p>
            <a:r>
              <a:rPr lang="en-US" sz="1200" b="1" dirty="0">
                <a:solidFill>
                  <a:schemeClr val="accent1"/>
                </a:solidFill>
              </a:rPr>
              <a:t>Table: The odds of one or more inpatient hospitalizations during MCCN enrollment, holding other predictors constant </a:t>
            </a:r>
          </a:p>
        </p:txBody>
      </p:sp>
    </p:spTree>
    <p:extLst>
      <p:ext uri="{BB962C8B-B14F-4D97-AF65-F5344CB8AC3E}">
        <p14:creationId xmlns:p14="http://schemas.microsoft.com/office/powerpoint/2010/main" val="424702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1" y="305507"/>
            <a:ext cx="8419620" cy="353943"/>
          </a:xfrm>
          <a:prstGeom prst="rect">
            <a:avLst/>
          </a:prstGeom>
          <a:noFill/>
        </p:spPr>
        <p:txBody>
          <a:bodyPr wrap="square" rtlCol="0">
            <a:spAutoFit/>
          </a:bodyPr>
          <a:lstStyle/>
          <a:p>
            <a:pPr lvl="0">
              <a:defRPr/>
            </a:pPr>
            <a:r>
              <a:rPr lang="en-US" sz="1700" b="1" dirty="0">
                <a:solidFill>
                  <a:srgbClr val="552733"/>
                </a:solidFill>
                <a:latin typeface="Arial" charset="0"/>
                <a:ea typeface="Arial" charset="0"/>
                <a:cs typeface="Arial" charset="0"/>
              </a:rPr>
              <a:t>No Involvement with Peer Supports </a:t>
            </a: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associated with Hospitalization(s)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9EFBB669-AB18-434E-B250-79F4DCD36E1F}"/>
              </a:ext>
            </a:extLst>
          </p:cNvPr>
          <p:cNvGraphicFramePr>
            <a:graphicFrameLocks noGrp="1"/>
          </p:cNvGraphicFramePr>
          <p:nvPr/>
        </p:nvGraphicFramePr>
        <p:xfrm>
          <a:off x="491928" y="1344507"/>
          <a:ext cx="8023423" cy="4651252"/>
        </p:xfrm>
        <a:graphic>
          <a:graphicData uri="http://schemas.openxmlformats.org/drawingml/2006/table">
            <a:tbl>
              <a:tblPr firstRow="1">
                <a:tableStyleId>{5C22544A-7EE6-4342-B048-85BDC9FD1C3A}</a:tableStyleId>
              </a:tblPr>
              <a:tblGrid>
                <a:gridCol w="2810072">
                  <a:extLst>
                    <a:ext uri="{9D8B030D-6E8A-4147-A177-3AD203B41FA5}">
                      <a16:colId xmlns:a16="http://schemas.microsoft.com/office/drawing/2014/main" val="2729384066"/>
                    </a:ext>
                  </a:extLst>
                </a:gridCol>
                <a:gridCol w="4305300">
                  <a:extLst>
                    <a:ext uri="{9D8B030D-6E8A-4147-A177-3AD203B41FA5}">
                      <a16:colId xmlns:a16="http://schemas.microsoft.com/office/drawing/2014/main" val="482931585"/>
                    </a:ext>
                  </a:extLst>
                </a:gridCol>
                <a:gridCol w="908051">
                  <a:extLst>
                    <a:ext uri="{9D8B030D-6E8A-4147-A177-3AD203B41FA5}">
                      <a16:colId xmlns:a16="http://schemas.microsoft.com/office/drawing/2014/main" val="2854442604"/>
                    </a:ext>
                  </a:extLst>
                </a:gridCol>
              </a:tblGrid>
              <a:tr h="431878">
                <a:tc>
                  <a:txBody>
                    <a:bodyPr/>
                    <a:lstStyle/>
                    <a:p>
                      <a:r>
                        <a:rPr lang="en-US" sz="1200" dirty="0"/>
                        <a:t>Predictors</a:t>
                      </a:r>
                    </a:p>
                  </a:txBody>
                  <a:tcPr anchor="ctr"/>
                </a:tc>
                <a:tc>
                  <a:txBody>
                    <a:bodyPr/>
                    <a:lstStyle/>
                    <a:p>
                      <a:pPr algn="ctr"/>
                      <a:r>
                        <a:rPr lang="en-US" sz="1200" dirty="0"/>
                        <a:t>Interpretation of Odds Ratios</a:t>
                      </a:r>
                    </a:p>
                  </a:txBody>
                  <a:tcPr anchor="ctr"/>
                </a:tc>
                <a:tc>
                  <a:txBody>
                    <a:bodyPr/>
                    <a:lstStyle/>
                    <a:p>
                      <a:pPr algn="ctr"/>
                      <a:r>
                        <a:rPr lang="en-US" sz="1200" dirty="0"/>
                        <a:t>p-value</a:t>
                      </a:r>
                    </a:p>
                  </a:txBody>
                  <a:tcPr anchor="ctr"/>
                </a:tc>
                <a:extLst>
                  <a:ext uri="{0D108BD9-81ED-4DB2-BD59-A6C34878D82A}">
                    <a16:rowId xmlns:a16="http://schemas.microsoft.com/office/drawing/2014/main" val="3225889172"/>
                  </a:ext>
                </a:extLst>
              </a:tr>
              <a:tr h="306989">
                <a:tc>
                  <a:txBody>
                    <a:bodyPr/>
                    <a:lstStyle/>
                    <a:p>
                      <a:r>
                        <a:rPr lang="en-US" sz="1200" b="1" dirty="0">
                          <a:solidFill>
                            <a:schemeClr val="tx1">
                              <a:lumMod val="65000"/>
                              <a:lumOff val="35000"/>
                            </a:schemeClr>
                          </a:solidFill>
                        </a:rPr>
                        <a:t>Demographic</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3480469575"/>
                  </a:ext>
                </a:extLst>
              </a:tr>
              <a:tr h="306989">
                <a:tc>
                  <a:txBody>
                    <a:bodyPr/>
                    <a:lstStyle/>
                    <a:p>
                      <a:r>
                        <a:rPr lang="en-US" sz="1200" dirty="0">
                          <a:solidFill>
                            <a:schemeClr val="tx1">
                              <a:lumMod val="65000"/>
                              <a:lumOff val="35000"/>
                            </a:schemeClr>
                          </a:solidFill>
                        </a:rPr>
                        <a:t>Age</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0.628</a:t>
                      </a:r>
                    </a:p>
                  </a:txBody>
                  <a:tcPr anchor="ctr">
                    <a:solidFill>
                      <a:schemeClr val="bg1">
                        <a:lumMod val="95000"/>
                      </a:schemeClr>
                    </a:solidFill>
                  </a:tcPr>
                </a:tc>
                <a:extLst>
                  <a:ext uri="{0D108BD9-81ED-4DB2-BD59-A6C34878D82A}">
                    <a16:rowId xmlns:a16="http://schemas.microsoft.com/office/drawing/2014/main" val="4009307323"/>
                  </a:ext>
                </a:extLst>
              </a:tr>
              <a:tr h="306989">
                <a:tc>
                  <a:txBody>
                    <a:bodyPr/>
                    <a:lstStyle/>
                    <a:p>
                      <a:r>
                        <a:rPr lang="en-US" sz="1200" dirty="0">
                          <a:solidFill>
                            <a:schemeClr val="tx1">
                              <a:lumMod val="65000"/>
                              <a:lumOff val="35000"/>
                            </a:schemeClr>
                          </a:solidFill>
                        </a:rPr>
                        <a:t>Gender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0.842</a:t>
                      </a:r>
                    </a:p>
                  </a:txBody>
                  <a:tcPr anchor="ctr">
                    <a:solidFill>
                      <a:schemeClr val="bg1">
                        <a:lumMod val="95000"/>
                      </a:schemeClr>
                    </a:solidFill>
                  </a:tcPr>
                </a:tc>
                <a:extLst>
                  <a:ext uri="{0D108BD9-81ED-4DB2-BD59-A6C34878D82A}">
                    <a16:rowId xmlns:a16="http://schemas.microsoft.com/office/drawing/2014/main" val="2825230974"/>
                  </a:ext>
                </a:extLst>
              </a:tr>
              <a:tr h="306989">
                <a:tc>
                  <a:txBody>
                    <a:bodyPr/>
                    <a:lstStyle/>
                    <a:p>
                      <a:r>
                        <a:rPr lang="en-US" sz="1200" b="1" dirty="0">
                          <a:solidFill>
                            <a:schemeClr val="tx1">
                              <a:lumMod val="65000"/>
                              <a:lumOff val="35000"/>
                            </a:schemeClr>
                          </a:solidFill>
                        </a:rPr>
                        <a:t>Normalized Risk Score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924002899"/>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High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217% higher </a:t>
                      </a:r>
                      <a:r>
                        <a:rPr lang="en-US" sz="1200" b="0" dirty="0">
                          <a:solidFill>
                            <a:schemeClr val="tx1">
                              <a:lumMod val="65000"/>
                              <a:lumOff val="35000"/>
                            </a:schemeClr>
                          </a:solidFill>
                        </a:rPr>
                        <a:t>for adults in the high-risk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0.008</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400827400"/>
                  </a:ext>
                </a:extLst>
              </a:tr>
              <a:tr h="306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Unknown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252% higher </a:t>
                      </a:r>
                      <a:r>
                        <a:rPr lang="en-US" sz="1200" b="0" dirty="0">
                          <a:solidFill>
                            <a:schemeClr val="tx1">
                              <a:lumMod val="65000"/>
                              <a:lumOff val="35000"/>
                            </a:schemeClr>
                          </a:solidFill>
                        </a:rPr>
                        <a:t>for adults in the unknown-risk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0.038</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3650688427"/>
                  </a:ext>
                </a:extLst>
              </a:tr>
              <a:tr h="306989">
                <a:tc>
                  <a:txBody>
                    <a:bodyPr/>
                    <a:lstStyle/>
                    <a:p>
                      <a:pPr marL="0" algn="l" defTabSz="914400" rtl="0" eaLnBrk="1" latinLnBrk="0" hangingPunct="1"/>
                      <a:r>
                        <a:rPr lang="en-US" sz="1200" b="1" kern="1200" dirty="0">
                          <a:solidFill>
                            <a:schemeClr val="tx1">
                              <a:lumMod val="65000"/>
                              <a:lumOff val="35000"/>
                            </a:schemeClr>
                          </a:solidFill>
                          <a:latin typeface="+mn-lt"/>
                          <a:ea typeface="+mn-ea"/>
                          <a:cs typeface="+mn-cs"/>
                        </a:rPr>
                        <a:t>Enrollment Tenure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04320395"/>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CP Days</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For each one day increase in enrollment, the odds of an inpatient stay for adults </a:t>
                      </a:r>
                      <a:r>
                        <a:rPr lang="en-US" sz="1200" b="1" dirty="0">
                          <a:solidFill>
                            <a:schemeClr val="tx1">
                              <a:lumMod val="65000"/>
                              <a:lumOff val="35000"/>
                            </a:schemeClr>
                          </a:solidFill>
                        </a:rPr>
                        <a:t>increased by a factor of 1.0044</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0.024</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834504668"/>
                  </a:ext>
                </a:extLst>
              </a:tr>
              <a:tr h="306989">
                <a:tc>
                  <a:txBody>
                    <a:bodyPr/>
                    <a:lstStyle/>
                    <a:p>
                      <a:r>
                        <a:rPr lang="en-US" sz="1200" b="1" dirty="0">
                          <a:solidFill>
                            <a:srgbClr val="0066A3"/>
                          </a:solidFill>
                        </a:rPr>
                        <a:t>Social Participation</a:t>
                      </a: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extLst>
                  <a:ext uri="{0D108BD9-81ED-4DB2-BD59-A6C34878D82A}">
                    <a16:rowId xmlns:a16="http://schemas.microsoft.com/office/drawing/2014/main" val="2088720243"/>
                  </a:ext>
                </a:extLst>
              </a:tr>
              <a:tr h="306989">
                <a:tc>
                  <a:txBody>
                    <a:bodyPr/>
                    <a:lstStyle/>
                    <a:p>
                      <a:r>
                        <a:rPr lang="en-US" sz="1200" dirty="0">
                          <a:solidFill>
                            <a:srgbClr val="0066A3"/>
                          </a:solidFill>
                        </a:rPr>
                        <a:t>Not involved in peer supports</a:t>
                      </a:r>
                    </a:p>
                  </a:txBody>
                  <a:tcPr anchor="ctr">
                    <a:solidFill>
                      <a:schemeClr val="bg1">
                        <a:lumMod val="95000"/>
                      </a:schemeClr>
                    </a:solidFill>
                  </a:tcPr>
                </a:tc>
                <a:tc>
                  <a:txBody>
                    <a:bodyPr/>
                    <a:lstStyle/>
                    <a:p>
                      <a:pPr algn="ctr"/>
                      <a:r>
                        <a:rPr lang="en-US" sz="1200" b="0" dirty="0">
                          <a:solidFill>
                            <a:srgbClr val="0066A3"/>
                          </a:solidFill>
                        </a:rPr>
                        <a:t>Odds of an inpatient stay were </a:t>
                      </a:r>
                      <a:r>
                        <a:rPr lang="en-US" sz="1200" b="1" dirty="0">
                          <a:solidFill>
                            <a:srgbClr val="0066A3"/>
                          </a:solidFill>
                        </a:rPr>
                        <a:t>120% higher </a:t>
                      </a:r>
                      <a:r>
                        <a:rPr lang="en-US" sz="1200" b="0" dirty="0">
                          <a:solidFill>
                            <a:srgbClr val="0066A3"/>
                          </a:solidFill>
                        </a:rPr>
                        <a:t>for adults not involved in peer supports compared to adults involved in peer supports</a:t>
                      </a:r>
                    </a:p>
                  </a:txBody>
                  <a:tcPr anchor="ctr">
                    <a:solidFill>
                      <a:schemeClr val="bg1">
                        <a:lumMod val="95000"/>
                      </a:schemeClr>
                    </a:solidFill>
                  </a:tcPr>
                </a:tc>
                <a:tc>
                  <a:txBody>
                    <a:bodyPr/>
                    <a:lstStyle/>
                    <a:p>
                      <a:pPr algn="ctr"/>
                      <a:r>
                        <a:rPr lang="en-US" sz="1200" b="1" dirty="0">
                          <a:solidFill>
                            <a:srgbClr val="0066A3"/>
                          </a:solidFill>
                        </a:rPr>
                        <a:t>0.095</a:t>
                      </a:r>
                    </a:p>
                    <a:p>
                      <a:pPr algn="ctr"/>
                      <a:r>
                        <a:rPr lang="en-US" sz="1200" b="1" dirty="0">
                          <a:solidFill>
                            <a:srgbClr val="0066A3"/>
                          </a:solidFill>
                        </a:rPr>
                        <a:t>*</a:t>
                      </a:r>
                    </a:p>
                  </a:txBody>
                  <a:tcPr anchor="ctr">
                    <a:solidFill>
                      <a:schemeClr val="bg1">
                        <a:lumMod val="95000"/>
                      </a:schemeClr>
                    </a:solidFill>
                  </a:tcPr>
                </a:tc>
                <a:extLst>
                  <a:ext uri="{0D108BD9-81ED-4DB2-BD59-A6C34878D82A}">
                    <a16:rowId xmlns:a16="http://schemas.microsoft.com/office/drawing/2014/main" val="3924589569"/>
                  </a:ext>
                </a:extLst>
              </a:tr>
            </a:tbl>
          </a:graphicData>
        </a:graphic>
      </p:graphicFrame>
      <p:sp>
        <p:nvSpPr>
          <p:cNvPr id="10" name="TextBox 9">
            <a:extLst>
              <a:ext uri="{FF2B5EF4-FFF2-40B4-BE49-F238E27FC236}">
                <a16:creationId xmlns:a16="http://schemas.microsoft.com/office/drawing/2014/main" id="{3608A15C-4EC4-4B66-892D-73FA9A67A18B}"/>
              </a:ext>
            </a:extLst>
          </p:cNvPr>
          <p:cNvSpPr txBox="1"/>
          <p:nvPr/>
        </p:nvSpPr>
        <p:spPr>
          <a:xfrm>
            <a:off x="491925" y="6196299"/>
            <a:ext cx="8023421" cy="230832"/>
          </a:xfrm>
          <a:prstGeom prst="rect">
            <a:avLst/>
          </a:prstGeom>
          <a:noFill/>
        </p:spPr>
        <p:txBody>
          <a:bodyPr wrap="square" rtlCol="0">
            <a:spAutoFit/>
          </a:bodyPr>
          <a:lstStyle/>
          <a:p>
            <a:r>
              <a:rPr lang="en-US" sz="900" dirty="0"/>
              <a:t>Note: Removing risk score increased the magnitude and significance of the association of no peer supports with inpatient stays, controlling for CP days.</a:t>
            </a:r>
          </a:p>
        </p:txBody>
      </p:sp>
      <p:sp>
        <p:nvSpPr>
          <p:cNvPr id="11" name="TextBox 10">
            <a:extLst>
              <a:ext uri="{FF2B5EF4-FFF2-40B4-BE49-F238E27FC236}">
                <a16:creationId xmlns:a16="http://schemas.microsoft.com/office/drawing/2014/main" id="{5F6F4A8D-B2CC-48A2-825E-8A875B7CECED}"/>
              </a:ext>
            </a:extLst>
          </p:cNvPr>
          <p:cNvSpPr txBox="1"/>
          <p:nvPr/>
        </p:nvSpPr>
        <p:spPr>
          <a:xfrm>
            <a:off x="402965" y="1052298"/>
            <a:ext cx="8360035" cy="276999"/>
          </a:xfrm>
          <a:prstGeom prst="rect">
            <a:avLst/>
          </a:prstGeom>
          <a:noFill/>
        </p:spPr>
        <p:txBody>
          <a:bodyPr wrap="square" rtlCol="0">
            <a:spAutoFit/>
          </a:bodyPr>
          <a:lstStyle/>
          <a:p>
            <a:r>
              <a:rPr lang="en-US" sz="1200" b="1" dirty="0">
                <a:solidFill>
                  <a:schemeClr val="accent1"/>
                </a:solidFill>
              </a:rPr>
              <a:t>Table: The odds of one or more inpatient hospitalizations during MCCN enrollment, holding other predictors constant </a:t>
            </a:r>
          </a:p>
        </p:txBody>
      </p:sp>
      <p:sp>
        <p:nvSpPr>
          <p:cNvPr id="13" name="TextBox 12">
            <a:extLst>
              <a:ext uri="{FF2B5EF4-FFF2-40B4-BE49-F238E27FC236}">
                <a16:creationId xmlns:a16="http://schemas.microsoft.com/office/drawing/2014/main" id="{2C6A2AA0-CADE-40BB-801F-5AF68753F169}"/>
              </a:ext>
            </a:extLst>
          </p:cNvPr>
          <p:cNvSpPr txBox="1"/>
          <p:nvPr/>
        </p:nvSpPr>
        <p:spPr>
          <a:xfrm>
            <a:off x="491927" y="6025278"/>
            <a:ext cx="8023421" cy="230832"/>
          </a:xfrm>
          <a:prstGeom prst="rect">
            <a:avLst/>
          </a:prstGeom>
          <a:noFill/>
        </p:spPr>
        <p:txBody>
          <a:bodyPr wrap="square" rtlCol="0">
            <a:spAutoFit/>
          </a:bodyPr>
          <a:lstStyle/>
          <a:p>
            <a:r>
              <a:rPr lang="en-US" sz="900" dirty="0"/>
              <a:t>*Borderline significant (0.05&lt; p&lt;0.10)   **Statistically significant (p &lt; 0.05)</a:t>
            </a:r>
          </a:p>
        </p:txBody>
      </p:sp>
    </p:spTree>
    <p:extLst>
      <p:ext uri="{BB962C8B-B14F-4D97-AF65-F5344CB8AC3E}">
        <p14:creationId xmlns:p14="http://schemas.microsoft.com/office/powerpoint/2010/main" val="49028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1" y="305507"/>
            <a:ext cx="8419620" cy="353943"/>
          </a:xfrm>
          <a:prstGeom prst="rect">
            <a:avLst/>
          </a:prstGeom>
          <a:noFill/>
        </p:spPr>
        <p:txBody>
          <a:bodyPr wrap="square" rtlCol="0">
            <a:spAutoFit/>
          </a:bodyPr>
          <a:lstStyle/>
          <a:p>
            <a:pPr lvl="0">
              <a:defRPr/>
            </a:pPr>
            <a:r>
              <a:rPr lang="en-US" sz="1700" b="1" dirty="0">
                <a:solidFill>
                  <a:srgbClr val="552733"/>
                </a:solidFill>
                <a:latin typeface="Arial" charset="0"/>
                <a:ea typeface="Arial" charset="0"/>
                <a:cs typeface="Arial" charset="0"/>
              </a:rPr>
              <a:t>Insomnia or Excessive Sleeping </a:t>
            </a: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associated with Hospitalization(s)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9EFBB669-AB18-434E-B250-79F4DCD36E1F}"/>
              </a:ext>
            </a:extLst>
          </p:cNvPr>
          <p:cNvGraphicFramePr>
            <a:graphicFrameLocks noGrp="1"/>
          </p:cNvGraphicFramePr>
          <p:nvPr/>
        </p:nvGraphicFramePr>
        <p:xfrm>
          <a:off x="491928" y="1344507"/>
          <a:ext cx="8023423" cy="4651252"/>
        </p:xfrm>
        <a:graphic>
          <a:graphicData uri="http://schemas.openxmlformats.org/drawingml/2006/table">
            <a:tbl>
              <a:tblPr firstRow="1">
                <a:tableStyleId>{5C22544A-7EE6-4342-B048-85BDC9FD1C3A}</a:tableStyleId>
              </a:tblPr>
              <a:tblGrid>
                <a:gridCol w="2810072">
                  <a:extLst>
                    <a:ext uri="{9D8B030D-6E8A-4147-A177-3AD203B41FA5}">
                      <a16:colId xmlns:a16="http://schemas.microsoft.com/office/drawing/2014/main" val="2729384066"/>
                    </a:ext>
                  </a:extLst>
                </a:gridCol>
                <a:gridCol w="4305300">
                  <a:extLst>
                    <a:ext uri="{9D8B030D-6E8A-4147-A177-3AD203B41FA5}">
                      <a16:colId xmlns:a16="http://schemas.microsoft.com/office/drawing/2014/main" val="482931585"/>
                    </a:ext>
                  </a:extLst>
                </a:gridCol>
                <a:gridCol w="908051">
                  <a:extLst>
                    <a:ext uri="{9D8B030D-6E8A-4147-A177-3AD203B41FA5}">
                      <a16:colId xmlns:a16="http://schemas.microsoft.com/office/drawing/2014/main" val="2854442604"/>
                    </a:ext>
                  </a:extLst>
                </a:gridCol>
              </a:tblGrid>
              <a:tr h="431878">
                <a:tc>
                  <a:txBody>
                    <a:bodyPr/>
                    <a:lstStyle/>
                    <a:p>
                      <a:r>
                        <a:rPr lang="en-US" sz="1200" dirty="0"/>
                        <a:t>Predictors</a:t>
                      </a:r>
                    </a:p>
                  </a:txBody>
                  <a:tcPr anchor="ctr"/>
                </a:tc>
                <a:tc>
                  <a:txBody>
                    <a:bodyPr/>
                    <a:lstStyle/>
                    <a:p>
                      <a:pPr algn="ctr"/>
                      <a:r>
                        <a:rPr lang="en-US" sz="1200" dirty="0"/>
                        <a:t>Interpretation of Odds Ratios</a:t>
                      </a:r>
                    </a:p>
                  </a:txBody>
                  <a:tcPr anchor="ctr"/>
                </a:tc>
                <a:tc>
                  <a:txBody>
                    <a:bodyPr/>
                    <a:lstStyle/>
                    <a:p>
                      <a:pPr algn="ctr"/>
                      <a:r>
                        <a:rPr lang="en-US" sz="1200" dirty="0"/>
                        <a:t>p-value</a:t>
                      </a:r>
                    </a:p>
                  </a:txBody>
                  <a:tcPr anchor="ctr"/>
                </a:tc>
                <a:extLst>
                  <a:ext uri="{0D108BD9-81ED-4DB2-BD59-A6C34878D82A}">
                    <a16:rowId xmlns:a16="http://schemas.microsoft.com/office/drawing/2014/main" val="3225889172"/>
                  </a:ext>
                </a:extLst>
              </a:tr>
              <a:tr h="306989">
                <a:tc>
                  <a:txBody>
                    <a:bodyPr/>
                    <a:lstStyle/>
                    <a:p>
                      <a:r>
                        <a:rPr lang="en-US" sz="1200" b="1" dirty="0">
                          <a:solidFill>
                            <a:schemeClr val="tx1">
                              <a:lumMod val="65000"/>
                              <a:lumOff val="35000"/>
                            </a:schemeClr>
                          </a:solidFill>
                        </a:rPr>
                        <a:t>Demographic</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3480469575"/>
                  </a:ext>
                </a:extLst>
              </a:tr>
              <a:tr h="306989">
                <a:tc>
                  <a:txBody>
                    <a:bodyPr/>
                    <a:lstStyle/>
                    <a:p>
                      <a:r>
                        <a:rPr lang="en-US" sz="1200" dirty="0">
                          <a:solidFill>
                            <a:schemeClr val="tx1">
                              <a:lumMod val="65000"/>
                              <a:lumOff val="35000"/>
                            </a:schemeClr>
                          </a:solidFill>
                        </a:rPr>
                        <a:t>Age</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0.403</a:t>
                      </a:r>
                    </a:p>
                  </a:txBody>
                  <a:tcPr anchor="ctr">
                    <a:solidFill>
                      <a:schemeClr val="bg1">
                        <a:lumMod val="95000"/>
                      </a:schemeClr>
                    </a:solidFill>
                  </a:tcPr>
                </a:tc>
                <a:extLst>
                  <a:ext uri="{0D108BD9-81ED-4DB2-BD59-A6C34878D82A}">
                    <a16:rowId xmlns:a16="http://schemas.microsoft.com/office/drawing/2014/main" val="4009307323"/>
                  </a:ext>
                </a:extLst>
              </a:tr>
              <a:tr h="306989">
                <a:tc>
                  <a:txBody>
                    <a:bodyPr/>
                    <a:lstStyle/>
                    <a:p>
                      <a:r>
                        <a:rPr lang="en-US" sz="1200" dirty="0">
                          <a:solidFill>
                            <a:schemeClr val="tx1">
                              <a:lumMod val="65000"/>
                              <a:lumOff val="35000"/>
                            </a:schemeClr>
                          </a:solidFill>
                        </a:rPr>
                        <a:t>Gender</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0.696</a:t>
                      </a:r>
                    </a:p>
                  </a:txBody>
                  <a:tcPr anchor="ctr">
                    <a:solidFill>
                      <a:schemeClr val="bg1">
                        <a:lumMod val="95000"/>
                      </a:schemeClr>
                    </a:solidFill>
                  </a:tcPr>
                </a:tc>
                <a:extLst>
                  <a:ext uri="{0D108BD9-81ED-4DB2-BD59-A6C34878D82A}">
                    <a16:rowId xmlns:a16="http://schemas.microsoft.com/office/drawing/2014/main" val="2825230974"/>
                  </a:ext>
                </a:extLst>
              </a:tr>
              <a:tr h="306989">
                <a:tc>
                  <a:txBody>
                    <a:bodyPr/>
                    <a:lstStyle/>
                    <a:p>
                      <a:r>
                        <a:rPr lang="en-US" sz="1200" b="1" dirty="0">
                          <a:solidFill>
                            <a:schemeClr val="tx1">
                              <a:lumMod val="65000"/>
                              <a:lumOff val="35000"/>
                            </a:schemeClr>
                          </a:solidFill>
                        </a:rPr>
                        <a:t>Normalized Risk Score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924002899"/>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High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253% higher </a:t>
                      </a:r>
                      <a:r>
                        <a:rPr lang="en-US" sz="1200" b="0" dirty="0">
                          <a:solidFill>
                            <a:schemeClr val="tx1">
                              <a:lumMod val="65000"/>
                              <a:lumOff val="35000"/>
                            </a:schemeClr>
                          </a:solidFill>
                        </a:rPr>
                        <a:t>for adults in the high-risk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0.004</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400827400"/>
                  </a:ext>
                </a:extLst>
              </a:tr>
              <a:tr h="306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Unknown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372% higher </a:t>
                      </a:r>
                      <a:r>
                        <a:rPr lang="en-US" sz="1200" b="0" dirty="0">
                          <a:solidFill>
                            <a:schemeClr val="tx1">
                              <a:lumMod val="65000"/>
                              <a:lumOff val="35000"/>
                            </a:schemeClr>
                          </a:solidFill>
                        </a:rPr>
                        <a:t>for adults in the unknown-risk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0.013</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3650688427"/>
                  </a:ext>
                </a:extLst>
              </a:tr>
              <a:tr h="306989">
                <a:tc>
                  <a:txBody>
                    <a:bodyPr/>
                    <a:lstStyle/>
                    <a:p>
                      <a:pPr marL="0" algn="l" defTabSz="914400" rtl="0" eaLnBrk="1" latinLnBrk="0" hangingPunct="1"/>
                      <a:r>
                        <a:rPr lang="en-US" sz="1200" b="1" kern="1200" dirty="0">
                          <a:solidFill>
                            <a:schemeClr val="tx1">
                              <a:lumMod val="65000"/>
                              <a:lumOff val="35000"/>
                            </a:schemeClr>
                          </a:solidFill>
                          <a:latin typeface="+mn-lt"/>
                          <a:ea typeface="+mn-ea"/>
                          <a:cs typeface="+mn-cs"/>
                        </a:rPr>
                        <a:t>Enrollment Tenure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04320395"/>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CP Days</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For each one day increase in enrollment, the odds of an inpatient stay for adults </a:t>
                      </a:r>
                      <a:r>
                        <a:rPr lang="en-US" sz="1200" b="1" dirty="0">
                          <a:solidFill>
                            <a:schemeClr val="tx1">
                              <a:lumMod val="65000"/>
                              <a:lumOff val="35000"/>
                            </a:schemeClr>
                          </a:solidFill>
                        </a:rPr>
                        <a:t>increased by a factor of 1.0041</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0.030</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834504668"/>
                  </a:ext>
                </a:extLst>
              </a:tr>
              <a:tr h="306989">
                <a:tc>
                  <a:txBody>
                    <a:bodyPr/>
                    <a:lstStyle/>
                    <a:p>
                      <a:r>
                        <a:rPr lang="en-US" sz="1200" b="1" dirty="0">
                          <a:solidFill>
                            <a:srgbClr val="0066A3"/>
                          </a:solidFill>
                        </a:rPr>
                        <a:t>Depression Screening</a:t>
                      </a: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extLst>
                  <a:ext uri="{0D108BD9-81ED-4DB2-BD59-A6C34878D82A}">
                    <a16:rowId xmlns:a16="http://schemas.microsoft.com/office/drawing/2014/main" val="2088720243"/>
                  </a:ext>
                </a:extLst>
              </a:tr>
              <a:tr h="306989">
                <a:tc>
                  <a:txBody>
                    <a:bodyPr/>
                    <a:lstStyle/>
                    <a:p>
                      <a:r>
                        <a:rPr lang="en-US" sz="1200" b="0" kern="1200" dirty="0">
                          <a:solidFill>
                            <a:srgbClr val="0066A3"/>
                          </a:solidFill>
                          <a:latin typeface="+mn-lt"/>
                          <a:ea typeface="+mn-ea"/>
                          <a:cs typeface="+mn-cs"/>
                        </a:rPr>
                        <a:t>Insomnia or excessive sleeping</a:t>
                      </a:r>
                      <a:endParaRPr lang="en-US" sz="1200" dirty="0">
                        <a:solidFill>
                          <a:srgbClr val="0066A3"/>
                        </a:solidFill>
                      </a:endParaRPr>
                    </a:p>
                  </a:txBody>
                  <a:tcPr anchor="ctr">
                    <a:solidFill>
                      <a:schemeClr val="bg1">
                        <a:lumMod val="95000"/>
                      </a:schemeClr>
                    </a:solidFill>
                  </a:tcPr>
                </a:tc>
                <a:tc>
                  <a:txBody>
                    <a:bodyPr/>
                    <a:lstStyle/>
                    <a:p>
                      <a:pPr algn="ctr"/>
                      <a:r>
                        <a:rPr lang="en-US" sz="1200" b="0" dirty="0">
                          <a:solidFill>
                            <a:srgbClr val="0066A3"/>
                          </a:solidFill>
                        </a:rPr>
                        <a:t>Odds of an inpatient stay were </a:t>
                      </a:r>
                      <a:r>
                        <a:rPr lang="en-US" sz="1200" b="1" dirty="0">
                          <a:solidFill>
                            <a:srgbClr val="0066A3"/>
                          </a:solidFill>
                        </a:rPr>
                        <a:t>133% higher </a:t>
                      </a:r>
                      <a:r>
                        <a:rPr lang="en-US" sz="1200" b="0" dirty="0">
                          <a:solidFill>
                            <a:srgbClr val="0066A3"/>
                          </a:solidFill>
                        </a:rPr>
                        <a:t>for adults with insomnia or excessive sleeping compared to adults without insomnia or excessive sleeping  </a:t>
                      </a:r>
                    </a:p>
                  </a:txBody>
                  <a:tcPr anchor="ctr">
                    <a:solidFill>
                      <a:schemeClr val="bg1">
                        <a:lumMod val="95000"/>
                      </a:schemeClr>
                    </a:solidFill>
                  </a:tcPr>
                </a:tc>
                <a:tc>
                  <a:txBody>
                    <a:bodyPr/>
                    <a:lstStyle/>
                    <a:p>
                      <a:pPr algn="ctr"/>
                      <a:r>
                        <a:rPr lang="en-US" sz="1200" b="1" dirty="0">
                          <a:solidFill>
                            <a:srgbClr val="0066A3"/>
                          </a:solidFill>
                        </a:rPr>
                        <a:t>0.030</a:t>
                      </a:r>
                    </a:p>
                    <a:p>
                      <a:pPr algn="ctr"/>
                      <a:r>
                        <a:rPr lang="en-US" sz="1200" b="1" dirty="0">
                          <a:solidFill>
                            <a:srgbClr val="0066A3"/>
                          </a:solidFill>
                        </a:rPr>
                        <a:t>**</a:t>
                      </a:r>
                    </a:p>
                  </a:txBody>
                  <a:tcPr anchor="ctr">
                    <a:solidFill>
                      <a:schemeClr val="bg1">
                        <a:lumMod val="95000"/>
                      </a:schemeClr>
                    </a:solidFill>
                  </a:tcPr>
                </a:tc>
                <a:extLst>
                  <a:ext uri="{0D108BD9-81ED-4DB2-BD59-A6C34878D82A}">
                    <a16:rowId xmlns:a16="http://schemas.microsoft.com/office/drawing/2014/main" val="3924589569"/>
                  </a:ext>
                </a:extLst>
              </a:tr>
            </a:tbl>
          </a:graphicData>
        </a:graphic>
      </p:graphicFrame>
      <p:sp>
        <p:nvSpPr>
          <p:cNvPr id="11" name="TextBox 10">
            <a:extLst>
              <a:ext uri="{FF2B5EF4-FFF2-40B4-BE49-F238E27FC236}">
                <a16:creationId xmlns:a16="http://schemas.microsoft.com/office/drawing/2014/main" id="{5F6F4A8D-B2CC-48A2-825E-8A875B7CECED}"/>
              </a:ext>
            </a:extLst>
          </p:cNvPr>
          <p:cNvSpPr txBox="1"/>
          <p:nvPr/>
        </p:nvSpPr>
        <p:spPr>
          <a:xfrm>
            <a:off x="402965" y="1052298"/>
            <a:ext cx="8360035" cy="276999"/>
          </a:xfrm>
          <a:prstGeom prst="rect">
            <a:avLst/>
          </a:prstGeom>
          <a:noFill/>
        </p:spPr>
        <p:txBody>
          <a:bodyPr wrap="square" rtlCol="0">
            <a:spAutoFit/>
          </a:bodyPr>
          <a:lstStyle/>
          <a:p>
            <a:r>
              <a:rPr lang="en-US" sz="1200" b="1" dirty="0">
                <a:solidFill>
                  <a:schemeClr val="accent1"/>
                </a:solidFill>
              </a:rPr>
              <a:t>Table: The odds of one or more inpatient hospitalizations during MCCN enrollment, holding other predictors constant </a:t>
            </a:r>
          </a:p>
        </p:txBody>
      </p:sp>
      <p:sp>
        <p:nvSpPr>
          <p:cNvPr id="10" name="TextBox 9">
            <a:extLst>
              <a:ext uri="{FF2B5EF4-FFF2-40B4-BE49-F238E27FC236}">
                <a16:creationId xmlns:a16="http://schemas.microsoft.com/office/drawing/2014/main" id="{13D39E19-B87E-4376-837B-2A99B23931D4}"/>
              </a:ext>
            </a:extLst>
          </p:cNvPr>
          <p:cNvSpPr txBox="1"/>
          <p:nvPr/>
        </p:nvSpPr>
        <p:spPr>
          <a:xfrm>
            <a:off x="491927" y="6025278"/>
            <a:ext cx="8023421" cy="230832"/>
          </a:xfrm>
          <a:prstGeom prst="rect">
            <a:avLst/>
          </a:prstGeom>
          <a:noFill/>
        </p:spPr>
        <p:txBody>
          <a:bodyPr wrap="square" rtlCol="0">
            <a:spAutoFit/>
          </a:bodyPr>
          <a:lstStyle/>
          <a:p>
            <a:r>
              <a:rPr lang="en-US" sz="900" dirty="0"/>
              <a:t>*Borderline significant (0.05&lt; p&lt;0.10)   **Statistically significant (p &lt; 0.05)</a:t>
            </a:r>
          </a:p>
        </p:txBody>
      </p:sp>
    </p:spTree>
    <p:extLst>
      <p:ext uri="{BB962C8B-B14F-4D97-AF65-F5344CB8AC3E}">
        <p14:creationId xmlns:p14="http://schemas.microsoft.com/office/powerpoint/2010/main" val="350804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1" y="305507"/>
            <a:ext cx="8419620" cy="353943"/>
          </a:xfrm>
          <a:prstGeom prst="rect">
            <a:avLst/>
          </a:prstGeom>
          <a:noFill/>
        </p:spPr>
        <p:txBody>
          <a:bodyPr wrap="square" rtlCol="0">
            <a:spAutoFit/>
          </a:bodyPr>
          <a:lstStyle/>
          <a:p>
            <a:pPr lvl="0">
              <a:defRPr/>
            </a:pPr>
            <a:r>
              <a:rPr lang="en-US" sz="1700" b="1" dirty="0">
                <a:solidFill>
                  <a:srgbClr val="552733"/>
                </a:solidFill>
                <a:latin typeface="Arial" charset="0"/>
                <a:ea typeface="Arial" charset="0"/>
                <a:cs typeface="Arial" charset="0"/>
              </a:rPr>
              <a:t>Unable to use Transportation </a:t>
            </a: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protective of </a:t>
            </a:r>
            <a:r>
              <a:rPr lang="en-US" sz="1700" b="1" dirty="0">
                <a:solidFill>
                  <a:srgbClr val="552733"/>
                </a:solidFill>
                <a:latin typeface="Arial" charset="0"/>
                <a:ea typeface="Arial" charset="0"/>
                <a:cs typeface="Arial" charset="0"/>
              </a:rPr>
              <a:t>ED Visit(s)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9EFBB669-AB18-434E-B250-79F4DCD36E1F}"/>
              </a:ext>
            </a:extLst>
          </p:cNvPr>
          <p:cNvGraphicFramePr>
            <a:graphicFrameLocks noGrp="1"/>
          </p:cNvGraphicFramePr>
          <p:nvPr/>
        </p:nvGraphicFramePr>
        <p:xfrm>
          <a:off x="491928" y="1344507"/>
          <a:ext cx="8023423" cy="3985070"/>
        </p:xfrm>
        <a:graphic>
          <a:graphicData uri="http://schemas.openxmlformats.org/drawingml/2006/table">
            <a:tbl>
              <a:tblPr firstRow="1">
                <a:tableStyleId>{5C22544A-7EE6-4342-B048-85BDC9FD1C3A}</a:tableStyleId>
              </a:tblPr>
              <a:tblGrid>
                <a:gridCol w="2810072">
                  <a:extLst>
                    <a:ext uri="{9D8B030D-6E8A-4147-A177-3AD203B41FA5}">
                      <a16:colId xmlns:a16="http://schemas.microsoft.com/office/drawing/2014/main" val="2729384066"/>
                    </a:ext>
                  </a:extLst>
                </a:gridCol>
                <a:gridCol w="4305300">
                  <a:extLst>
                    <a:ext uri="{9D8B030D-6E8A-4147-A177-3AD203B41FA5}">
                      <a16:colId xmlns:a16="http://schemas.microsoft.com/office/drawing/2014/main" val="482931585"/>
                    </a:ext>
                  </a:extLst>
                </a:gridCol>
                <a:gridCol w="908051">
                  <a:extLst>
                    <a:ext uri="{9D8B030D-6E8A-4147-A177-3AD203B41FA5}">
                      <a16:colId xmlns:a16="http://schemas.microsoft.com/office/drawing/2014/main" val="2854442604"/>
                    </a:ext>
                  </a:extLst>
                </a:gridCol>
              </a:tblGrid>
              <a:tr h="431878">
                <a:tc>
                  <a:txBody>
                    <a:bodyPr/>
                    <a:lstStyle/>
                    <a:p>
                      <a:r>
                        <a:rPr lang="en-US" sz="1200" dirty="0"/>
                        <a:t>Predictors</a:t>
                      </a:r>
                    </a:p>
                  </a:txBody>
                  <a:tcPr anchor="ctr"/>
                </a:tc>
                <a:tc>
                  <a:txBody>
                    <a:bodyPr/>
                    <a:lstStyle/>
                    <a:p>
                      <a:pPr algn="ctr"/>
                      <a:r>
                        <a:rPr lang="en-US" sz="1200" dirty="0"/>
                        <a:t>Interpretation of Odds Ratios</a:t>
                      </a:r>
                    </a:p>
                  </a:txBody>
                  <a:tcPr anchor="ctr"/>
                </a:tc>
                <a:tc>
                  <a:txBody>
                    <a:bodyPr/>
                    <a:lstStyle/>
                    <a:p>
                      <a:pPr algn="ctr"/>
                      <a:r>
                        <a:rPr lang="en-US" sz="1200" dirty="0"/>
                        <a:t>p-value</a:t>
                      </a:r>
                    </a:p>
                  </a:txBody>
                  <a:tcPr anchor="ctr"/>
                </a:tc>
                <a:extLst>
                  <a:ext uri="{0D108BD9-81ED-4DB2-BD59-A6C34878D82A}">
                    <a16:rowId xmlns:a16="http://schemas.microsoft.com/office/drawing/2014/main" val="3225889172"/>
                  </a:ext>
                </a:extLst>
              </a:tr>
              <a:tr h="306989">
                <a:tc>
                  <a:txBody>
                    <a:bodyPr/>
                    <a:lstStyle/>
                    <a:p>
                      <a:r>
                        <a:rPr lang="en-US" sz="1200" b="1" dirty="0">
                          <a:solidFill>
                            <a:schemeClr val="tx1">
                              <a:lumMod val="65000"/>
                              <a:lumOff val="35000"/>
                            </a:schemeClr>
                          </a:solidFill>
                        </a:rPr>
                        <a:t>Demographic</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3480469575"/>
                  </a:ext>
                </a:extLst>
              </a:tr>
              <a:tr h="306989">
                <a:tc>
                  <a:txBody>
                    <a:bodyPr/>
                    <a:lstStyle/>
                    <a:p>
                      <a:r>
                        <a:rPr lang="en-US" sz="1200" dirty="0">
                          <a:solidFill>
                            <a:schemeClr val="tx1">
                              <a:lumMod val="65000"/>
                              <a:lumOff val="35000"/>
                            </a:schemeClr>
                          </a:solidFill>
                        </a:rPr>
                        <a:t>Age</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0.203</a:t>
                      </a:r>
                    </a:p>
                  </a:txBody>
                  <a:tcPr anchor="ctr">
                    <a:solidFill>
                      <a:schemeClr val="bg1">
                        <a:lumMod val="95000"/>
                      </a:schemeClr>
                    </a:solidFill>
                  </a:tcPr>
                </a:tc>
                <a:extLst>
                  <a:ext uri="{0D108BD9-81ED-4DB2-BD59-A6C34878D82A}">
                    <a16:rowId xmlns:a16="http://schemas.microsoft.com/office/drawing/2014/main" val="4009307323"/>
                  </a:ext>
                </a:extLst>
              </a:tr>
              <a:tr h="306989">
                <a:tc>
                  <a:txBody>
                    <a:bodyPr/>
                    <a:lstStyle/>
                    <a:p>
                      <a:r>
                        <a:rPr lang="en-US" sz="1200" dirty="0">
                          <a:solidFill>
                            <a:schemeClr val="tx1">
                              <a:lumMod val="65000"/>
                              <a:lumOff val="35000"/>
                            </a:schemeClr>
                          </a:solidFill>
                        </a:rPr>
                        <a:t>Gender</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0.442</a:t>
                      </a:r>
                    </a:p>
                  </a:txBody>
                  <a:tcPr anchor="ctr">
                    <a:solidFill>
                      <a:schemeClr val="bg1">
                        <a:lumMod val="95000"/>
                      </a:schemeClr>
                    </a:solidFill>
                  </a:tcPr>
                </a:tc>
                <a:extLst>
                  <a:ext uri="{0D108BD9-81ED-4DB2-BD59-A6C34878D82A}">
                    <a16:rowId xmlns:a16="http://schemas.microsoft.com/office/drawing/2014/main" val="2825230974"/>
                  </a:ext>
                </a:extLst>
              </a:tr>
              <a:tr h="306989">
                <a:tc>
                  <a:txBody>
                    <a:bodyPr/>
                    <a:lstStyle/>
                    <a:p>
                      <a:r>
                        <a:rPr lang="en-US" sz="1200" b="1" dirty="0">
                          <a:solidFill>
                            <a:schemeClr val="tx1">
                              <a:lumMod val="65000"/>
                              <a:lumOff val="35000"/>
                            </a:schemeClr>
                          </a:solidFill>
                        </a:rPr>
                        <a:t>Normalized Risk Score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924002899"/>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High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406% higher </a:t>
                      </a:r>
                      <a:r>
                        <a:rPr lang="en-US" sz="1200" b="0" dirty="0">
                          <a:solidFill>
                            <a:schemeClr val="tx1">
                              <a:lumMod val="65000"/>
                              <a:lumOff val="35000"/>
                            </a:schemeClr>
                          </a:solidFill>
                        </a:rPr>
                        <a:t>for adults in the high-risk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0.000</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400827400"/>
                  </a:ext>
                </a:extLst>
              </a:tr>
              <a:tr h="306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Unknown</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0.195</a:t>
                      </a:r>
                    </a:p>
                  </a:txBody>
                  <a:tcPr anchor="ctr">
                    <a:solidFill>
                      <a:schemeClr val="bg1">
                        <a:lumMod val="95000"/>
                      </a:schemeClr>
                    </a:solidFill>
                  </a:tcPr>
                </a:tc>
                <a:extLst>
                  <a:ext uri="{0D108BD9-81ED-4DB2-BD59-A6C34878D82A}">
                    <a16:rowId xmlns:a16="http://schemas.microsoft.com/office/drawing/2014/main" val="3650688427"/>
                  </a:ext>
                </a:extLst>
              </a:tr>
              <a:tr h="306989">
                <a:tc>
                  <a:txBody>
                    <a:bodyPr/>
                    <a:lstStyle/>
                    <a:p>
                      <a:pPr marL="0" algn="l" defTabSz="914400" rtl="0" eaLnBrk="1" latinLnBrk="0" hangingPunct="1"/>
                      <a:r>
                        <a:rPr lang="en-US" sz="1200" b="1" kern="1200" dirty="0">
                          <a:solidFill>
                            <a:schemeClr val="tx1">
                              <a:lumMod val="65000"/>
                              <a:lumOff val="35000"/>
                            </a:schemeClr>
                          </a:solidFill>
                          <a:latin typeface="+mn-lt"/>
                          <a:ea typeface="+mn-ea"/>
                          <a:cs typeface="+mn-cs"/>
                        </a:rPr>
                        <a:t>Enrollment Tenure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04320395"/>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CP Days</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0.621</a:t>
                      </a:r>
                    </a:p>
                  </a:txBody>
                  <a:tcPr anchor="ctr">
                    <a:solidFill>
                      <a:schemeClr val="bg1">
                        <a:lumMod val="95000"/>
                      </a:schemeClr>
                    </a:solidFill>
                  </a:tcPr>
                </a:tc>
                <a:extLst>
                  <a:ext uri="{0D108BD9-81ED-4DB2-BD59-A6C34878D82A}">
                    <a16:rowId xmlns:a16="http://schemas.microsoft.com/office/drawing/2014/main" val="834504668"/>
                  </a:ext>
                </a:extLst>
              </a:tr>
              <a:tr h="306989">
                <a:tc>
                  <a:txBody>
                    <a:bodyPr/>
                    <a:lstStyle/>
                    <a:p>
                      <a:r>
                        <a:rPr lang="en-US" sz="1200" b="1" dirty="0">
                          <a:solidFill>
                            <a:srgbClr val="0066A3"/>
                          </a:solidFill>
                        </a:rPr>
                        <a:t>IADL</a:t>
                      </a: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extLst>
                  <a:ext uri="{0D108BD9-81ED-4DB2-BD59-A6C34878D82A}">
                    <a16:rowId xmlns:a16="http://schemas.microsoft.com/office/drawing/2014/main" val="2088720243"/>
                  </a:ext>
                </a:extLst>
              </a:tr>
              <a:tr h="306989">
                <a:tc>
                  <a:txBody>
                    <a:bodyPr/>
                    <a:lstStyle/>
                    <a:p>
                      <a:r>
                        <a:rPr lang="en-US" sz="1200" b="0" kern="1200" dirty="0">
                          <a:solidFill>
                            <a:srgbClr val="0066A3"/>
                          </a:solidFill>
                          <a:latin typeface="+mn-lt"/>
                          <a:ea typeface="+mn-ea"/>
                          <a:cs typeface="+mn-cs"/>
                        </a:rPr>
                        <a:t>Unable to use transportation</a:t>
                      </a:r>
                      <a:endParaRPr lang="en-US" sz="1200" dirty="0">
                        <a:solidFill>
                          <a:srgbClr val="0066A3"/>
                        </a:solidFill>
                      </a:endParaRPr>
                    </a:p>
                  </a:txBody>
                  <a:tcPr anchor="ctr">
                    <a:solidFill>
                      <a:schemeClr val="bg1">
                        <a:lumMod val="95000"/>
                      </a:schemeClr>
                    </a:solidFill>
                  </a:tcPr>
                </a:tc>
                <a:tc>
                  <a:txBody>
                    <a:bodyPr/>
                    <a:lstStyle/>
                    <a:p>
                      <a:pPr algn="ctr"/>
                      <a:r>
                        <a:rPr lang="en-US" sz="1200" b="0" dirty="0">
                          <a:solidFill>
                            <a:srgbClr val="0066A3"/>
                          </a:solidFill>
                        </a:rPr>
                        <a:t>Odds of an ED visit were </a:t>
                      </a:r>
                      <a:r>
                        <a:rPr lang="en-US" sz="1200" b="1" dirty="0">
                          <a:solidFill>
                            <a:srgbClr val="0066A3"/>
                          </a:solidFill>
                        </a:rPr>
                        <a:t>59% lower </a:t>
                      </a:r>
                      <a:r>
                        <a:rPr lang="en-US" sz="1200" b="0" dirty="0">
                          <a:solidFill>
                            <a:srgbClr val="0066A3"/>
                          </a:solidFill>
                        </a:rPr>
                        <a:t>for adults unable to use transportation compared to adults able to use transportation</a:t>
                      </a:r>
                    </a:p>
                  </a:txBody>
                  <a:tcPr anchor="ctr">
                    <a:solidFill>
                      <a:schemeClr val="bg1">
                        <a:lumMod val="95000"/>
                      </a:schemeClr>
                    </a:solidFill>
                  </a:tcPr>
                </a:tc>
                <a:tc>
                  <a:txBody>
                    <a:bodyPr/>
                    <a:lstStyle/>
                    <a:p>
                      <a:pPr algn="ctr"/>
                      <a:r>
                        <a:rPr lang="en-US" sz="1200" b="1" dirty="0">
                          <a:solidFill>
                            <a:srgbClr val="0066A3"/>
                          </a:solidFill>
                        </a:rPr>
                        <a:t>0.031</a:t>
                      </a:r>
                    </a:p>
                    <a:p>
                      <a:pPr algn="ctr"/>
                      <a:r>
                        <a:rPr lang="en-US" sz="1200" b="1" dirty="0">
                          <a:solidFill>
                            <a:srgbClr val="0066A3"/>
                          </a:solidFill>
                        </a:rPr>
                        <a:t>**</a:t>
                      </a:r>
                    </a:p>
                  </a:txBody>
                  <a:tcPr anchor="ctr">
                    <a:solidFill>
                      <a:schemeClr val="bg1">
                        <a:lumMod val="95000"/>
                      </a:schemeClr>
                    </a:solidFill>
                  </a:tcPr>
                </a:tc>
                <a:extLst>
                  <a:ext uri="{0D108BD9-81ED-4DB2-BD59-A6C34878D82A}">
                    <a16:rowId xmlns:a16="http://schemas.microsoft.com/office/drawing/2014/main" val="3924589569"/>
                  </a:ext>
                </a:extLst>
              </a:tr>
            </a:tbl>
          </a:graphicData>
        </a:graphic>
      </p:graphicFrame>
      <p:sp>
        <p:nvSpPr>
          <p:cNvPr id="11" name="TextBox 10">
            <a:extLst>
              <a:ext uri="{FF2B5EF4-FFF2-40B4-BE49-F238E27FC236}">
                <a16:creationId xmlns:a16="http://schemas.microsoft.com/office/drawing/2014/main" id="{5F6F4A8D-B2CC-48A2-825E-8A875B7CECED}"/>
              </a:ext>
            </a:extLst>
          </p:cNvPr>
          <p:cNvSpPr txBox="1"/>
          <p:nvPr/>
        </p:nvSpPr>
        <p:spPr>
          <a:xfrm>
            <a:off x="402965" y="1052298"/>
            <a:ext cx="8360035" cy="276999"/>
          </a:xfrm>
          <a:prstGeom prst="rect">
            <a:avLst/>
          </a:prstGeom>
          <a:noFill/>
        </p:spPr>
        <p:txBody>
          <a:bodyPr wrap="square" rtlCol="0">
            <a:spAutoFit/>
          </a:bodyPr>
          <a:lstStyle/>
          <a:p>
            <a:r>
              <a:rPr lang="en-US" sz="1200" b="1" dirty="0">
                <a:solidFill>
                  <a:schemeClr val="accent1"/>
                </a:solidFill>
              </a:rPr>
              <a:t>Table: The odds of one or more ED visits during MCCN enrollment, holding other predictors constant </a:t>
            </a:r>
          </a:p>
        </p:txBody>
      </p:sp>
      <p:sp>
        <p:nvSpPr>
          <p:cNvPr id="10" name="TextBox 9">
            <a:extLst>
              <a:ext uri="{FF2B5EF4-FFF2-40B4-BE49-F238E27FC236}">
                <a16:creationId xmlns:a16="http://schemas.microsoft.com/office/drawing/2014/main" id="{1759AC32-599E-4DAB-9204-A745B0184EFA}"/>
              </a:ext>
            </a:extLst>
          </p:cNvPr>
          <p:cNvSpPr txBox="1"/>
          <p:nvPr/>
        </p:nvSpPr>
        <p:spPr>
          <a:xfrm>
            <a:off x="491927" y="6025278"/>
            <a:ext cx="8023421" cy="230832"/>
          </a:xfrm>
          <a:prstGeom prst="rect">
            <a:avLst/>
          </a:prstGeom>
          <a:noFill/>
        </p:spPr>
        <p:txBody>
          <a:bodyPr wrap="square" rtlCol="0">
            <a:spAutoFit/>
          </a:bodyPr>
          <a:lstStyle/>
          <a:p>
            <a:r>
              <a:rPr lang="en-US" sz="900" dirty="0"/>
              <a:t>*Borderline significant (0.05&lt; p&lt;0.10)   **Statistically significant (p &lt; 0.05)</a:t>
            </a:r>
          </a:p>
        </p:txBody>
      </p:sp>
    </p:spTree>
    <p:extLst>
      <p:ext uri="{BB962C8B-B14F-4D97-AF65-F5344CB8AC3E}">
        <p14:creationId xmlns:p14="http://schemas.microsoft.com/office/powerpoint/2010/main" val="20857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8" name="TextBox 7"/>
          <p:cNvSpPr txBox="1"/>
          <p:nvPr/>
        </p:nvSpPr>
        <p:spPr>
          <a:xfrm>
            <a:off x="1362683" y="2183267"/>
            <a:ext cx="6418634" cy="14465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552733"/>
                </a:solidFill>
                <a:latin typeface="Arial"/>
                <a:ea typeface="Arial" charset="0"/>
                <a:cs typeface="Arial"/>
              </a:rPr>
              <a:t>Summary of Results (Deliverable 5)</a:t>
            </a:r>
            <a:endParaRPr kumimoji="0" lang="en-US" sz="44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25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1" y="305507"/>
            <a:ext cx="8419620" cy="353943"/>
          </a:xfrm>
          <a:prstGeom prst="rect">
            <a:avLst/>
          </a:prstGeom>
          <a:noFill/>
        </p:spPr>
        <p:txBody>
          <a:bodyPr wrap="square" rtlCol="0">
            <a:spAutoFit/>
          </a:bodyPr>
          <a:lstStyle/>
          <a:p>
            <a:pPr lvl="0">
              <a:defRPr/>
            </a:pPr>
            <a:r>
              <a:rPr lang="en-US" sz="1700" b="1" dirty="0">
                <a:solidFill>
                  <a:srgbClr val="552733"/>
                </a:solidFill>
                <a:latin typeface="Arial" charset="0"/>
                <a:ea typeface="Arial" charset="0"/>
                <a:cs typeface="Arial" charset="0"/>
              </a:rPr>
              <a:t>Increased isolation </a:t>
            </a: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associated with </a:t>
            </a:r>
            <a:r>
              <a:rPr lang="en-US" sz="1700" b="1" dirty="0">
                <a:solidFill>
                  <a:srgbClr val="552733"/>
                </a:solidFill>
                <a:latin typeface="Arial" charset="0"/>
                <a:ea typeface="Arial" charset="0"/>
                <a:cs typeface="Arial" charset="0"/>
              </a:rPr>
              <a:t>ED Visit(s)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9EFBB669-AB18-434E-B250-79F4DCD36E1F}"/>
              </a:ext>
            </a:extLst>
          </p:cNvPr>
          <p:cNvGraphicFramePr>
            <a:graphicFrameLocks noGrp="1"/>
          </p:cNvGraphicFramePr>
          <p:nvPr/>
        </p:nvGraphicFramePr>
        <p:xfrm>
          <a:off x="491928" y="1344507"/>
          <a:ext cx="8023423" cy="4167950"/>
        </p:xfrm>
        <a:graphic>
          <a:graphicData uri="http://schemas.openxmlformats.org/drawingml/2006/table">
            <a:tbl>
              <a:tblPr firstRow="1">
                <a:tableStyleId>{5C22544A-7EE6-4342-B048-85BDC9FD1C3A}</a:tableStyleId>
              </a:tblPr>
              <a:tblGrid>
                <a:gridCol w="2810072">
                  <a:extLst>
                    <a:ext uri="{9D8B030D-6E8A-4147-A177-3AD203B41FA5}">
                      <a16:colId xmlns:a16="http://schemas.microsoft.com/office/drawing/2014/main" val="2729384066"/>
                    </a:ext>
                  </a:extLst>
                </a:gridCol>
                <a:gridCol w="4305300">
                  <a:extLst>
                    <a:ext uri="{9D8B030D-6E8A-4147-A177-3AD203B41FA5}">
                      <a16:colId xmlns:a16="http://schemas.microsoft.com/office/drawing/2014/main" val="482931585"/>
                    </a:ext>
                  </a:extLst>
                </a:gridCol>
                <a:gridCol w="908051">
                  <a:extLst>
                    <a:ext uri="{9D8B030D-6E8A-4147-A177-3AD203B41FA5}">
                      <a16:colId xmlns:a16="http://schemas.microsoft.com/office/drawing/2014/main" val="2854442604"/>
                    </a:ext>
                  </a:extLst>
                </a:gridCol>
              </a:tblGrid>
              <a:tr h="431878">
                <a:tc>
                  <a:txBody>
                    <a:bodyPr/>
                    <a:lstStyle/>
                    <a:p>
                      <a:r>
                        <a:rPr lang="en-US" sz="1200" dirty="0"/>
                        <a:t>Predictors</a:t>
                      </a:r>
                    </a:p>
                  </a:txBody>
                  <a:tcPr anchor="ctr"/>
                </a:tc>
                <a:tc>
                  <a:txBody>
                    <a:bodyPr/>
                    <a:lstStyle/>
                    <a:p>
                      <a:pPr algn="ctr"/>
                      <a:r>
                        <a:rPr lang="en-US" sz="1200" dirty="0"/>
                        <a:t>Interpretation of Odds Ratios</a:t>
                      </a:r>
                    </a:p>
                  </a:txBody>
                  <a:tcPr anchor="ctr"/>
                </a:tc>
                <a:tc>
                  <a:txBody>
                    <a:bodyPr/>
                    <a:lstStyle/>
                    <a:p>
                      <a:pPr algn="ctr"/>
                      <a:r>
                        <a:rPr lang="en-US" sz="1200" dirty="0"/>
                        <a:t>p-value</a:t>
                      </a:r>
                    </a:p>
                  </a:txBody>
                  <a:tcPr anchor="ctr"/>
                </a:tc>
                <a:extLst>
                  <a:ext uri="{0D108BD9-81ED-4DB2-BD59-A6C34878D82A}">
                    <a16:rowId xmlns:a16="http://schemas.microsoft.com/office/drawing/2014/main" val="3225889172"/>
                  </a:ext>
                </a:extLst>
              </a:tr>
              <a:tr h="306989">
                <a:tc>
                  <a:txBody>
                    <a:bodyPr/>
                    <a:lstStyle/>
                    <a:p>
                      <a:r>
                        <a:rPr lang="en-US" sz="1200" b="1" dirty="0">
                          <a:solidFill>
                            <a:schemeClr val="tx1">
                              <a:lumMod val="65000"/>
                              <a:lumOff val="35000"/>
                            </a:schemeClr>
                          </a:solidFill>
                        </a:rPr>
                        <a:t>Demographic</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3480469575"/>
                  </a:ext>
                </a:extLst>
              </a:tr>
              <a:tr h="306989">
                <a:tc>
                  <a:txBody>
                    <a:bodyPr/>
                    <a:lstStyle/>
                    <a:p>
                      <a:r>
                        <a:rPr lang="en-US" sz="1200" dirty="0">
                          <a:solidFill>
                            <a:schemeClr val="tx1">
                              <a:lumMod val="65000"/>
                              <a:lumOff val="35000"/>
                            </a:schemeClr>
                          </a:solidFill>
                        </a:rPr>
                        <a:t>Age</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0.452</a:t>
                      </a:r>
                    </a:p>
                  </a:txBody>
                  <a:tcPr anchor="ctr">
                    <a:solidFill>
                      <a:schemeClr val="bg1">
                        <a:lumMod val="95000"/>
                      </a:schemeClr>
                    </a:solidFill>
                  </a:tcPr>
                </a:tc>
                <a:extLst>
                  <a:ext uri="{0D108BD9-81ED-4DB2-BD59-A6C34878D82A}">
                    <a16:rowId xmlns:a16="http://schemas.microsoft.com/office/drawing/2014/main" val="4009307323"/>
                  </a:ext>
                </a:extLst>
              </a:tr>
              <a:tr h="306989">
                <a:tc>
                  <a:txBody>
                    <a:bodyPr/>
                    <a:lstStyle/>
                    <a:p>
                      <a:r>
                        <a:rPr lang="en-US" sz="1200" dirty="0">
                          <a:solidFill>
                            <a:schemeClr val="tx1">
                              <a:lumMod val="65000"/>
                              <a:lumOff val="35000"/>
                            </a:schemeClr>
                          </a:solidFill>
                        </a:rPr>
                        <a:t>Gender</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0.293</a:t>
                      </a:r>
                    </a:p>
                  </a:txBody>
                  <a:tcPr anchor="ctr">
                    <a:solidFill>
                      <a:schemeClr val="bg1">
                        <a:lumMod val="95000"/>
                      </a:schemeClr>
                    </a:solidFill>
                  </a:tcPr>
                </a:tc>
                <a:extLst>
                  <a:ext uri="{0D108BD9-81ED-4DB2-BD59-A6C34878D82A}">
                    <a16:rowId xmlns:a16="http://schemas.microsoft.com/office/drawing/2014/main" val="2825230974"/>
                  </a:ext>
                </a:extLst>
              </a:tr>
              <a:tr h="306989">
                <a:tc>
                  <a:txBody>
                    <a:bodyPr/>
                    <a:lstStyle/>
                    <a:p>
                      <a:r>
                        <a:rPr lang="en-US" sz="1200" b="1" dirty="0">
                          <a:solidFill>
                            <a:schemeClr val="tx1">
                              <a:lumMod val="65000"/>
                              <a:lumOff val="35000"/>
                            </a:schemeClr>
                          </a:solidFill>
                        </a:rPr>
                        <a:t>Normalized Risk Score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924002899"/>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High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462% higher </a:t>
                      </a:r>
                      <a:r>
                        <a:rPr lang="en-US" sz="1200" b="0" dirty="0">
                          <a:solidFill>
                            <a:schemeClr val="tx1">
                              <a:lumMod val="65000"/>
                              <a:lumOff val="35000"/>
                            </a:schemeClr>
                          </a:solidFill>
                        </a:rPr>
                        <a:t>for adults in the high-risk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0.000</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400827400"/>
                  </a:ext>
                </a:extLst>
              </a:tr>
              <a:tr h="306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Unknown</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0.274</a:t>
                      </a:r>
                    </a:p>
                  </a:txBody>
                  <a:tcPr anchor="ctr">
                    <a:solidFill>
                      <a:schemeClr val="bg1">
                        <a:lumMod val="95000"/>
                      </a:schemeClr>
                    </a:solidFill>
                  </a:tcPr>
                </a:tc>
                <a:extLst>
                  <a:ext uri="{0D108BD9-81ED-4DB2-BD59-A6C34878D82A}">
                    <a16:rowId xmlns:a16="http://schemas.microsoft.com/office/drawing/2014/main" val="3650688427"/>
                  </a:ext>
                </a:extLst>
              </a:tr>
              <a:tr h="306989">
                <a:tc>
                  <a:txBody>
                    <a:bodyPr/>
                    <a:lstStyle/>
                    <a:p>
                      <a:pPr marL="0" algn="l" defTabSz="914400" rtl="0" eaLnBrk="1" latinLnBrk="0" hangingPunct="1"/>
                      <a:r>
                        <a:rPr lang="en-US" sz="1200" b="1" kern="1200" dirty="0">
                          <a:solidFill>
                            <a:schemeClr val="tx1">
                              <a:lumMod val="65000"/>
                              <a:lumOff val="35000"/>
                            </a:schemeClr>
                          </a:solidFill>
                          <a:latin typeface="+mn-lt"/>
                          <a:ea typeface="+mn-ea"/>
                          <a:cs typeface="+mn-cs"/>
                        </a:rPr>
                        <a:t>Enrollment Tenure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04320395"/>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CP Days</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0.469</a:t>
                      </a:r>
                    </a:p>
                  </a:txBody>
                  <a:tcPr anchor="ctr">
                    <a:solidFill>
                      <a:schemeClr val="bg1">
                        <a:lumMod val="95000"/>
                      </a:schemeClr>
                    </a:solidFill>
                  </a:tcPr>
                </a:tc>
                <a:extLst>
                  <a:ext uri="{0D108BD9-81ED-4DB2-BD59-A6C34878D82A}">
                    <a16:rowId xmlns:a16="http://schemas.microsoft.com/office/drawing/2014/main" val="834504668"/>
                  </a:ext>
                </a:extLst>
              </a:tr>
              <a:tr h="306989">
                <a:tc>
                  <a:txBody>
                    <a:bodyPr/>
                    <a:lstStyle/>
                    <a:p>
                      <a:r>
                        <a:rPr lang="en-US" sz="1200" b="1" dirty="0">
                          <a:solidFill>
                            <a:srgbClr val="0066A3"/>
                          </a:solidFill>
                        </a:rPr>
                        <a:t>Social Participation</a:t>
                      </a: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extLst>
                  <a:ext uri="{0D108BD9-81ED-4DB2-BD59-A6C34878D82A}">
                    <a16:rowId xmlns:a16="http://schemas.microsoft.com/office/drawing/2014/main" val="2088720243"/>
                  </a:ext>
                </a:extLst>
              </a:tr>
              <a:tr h="306989">
                <a:tc>
                  <a:txBody>
                    <a:bodyPr/>
                    <a:lstStyle/>
                    <a:p>
                      <a:r>
                        <a:rPr lang="en-US" sz="1200" b="0" kern="1200" dirty="0">
                          <a:solidFill>
                            <a:srgbClr val="0066A3"/>
                          </a:solidFill>
                          <a:latin typeface="+mn-lt"/>
                          <a:ea typeface="+mn-ea"/>
                          <a:cs typeface="+mn-cs"/>
                        </a:rPr>
                        <a:t>Increased isolation</a:t>
                      </a:r>
                      <a:endParaRPr lang="en-US" sz="1200" dirty="0">
                        <a:solidFill>
                          <a:srgbClr val="0066A3"/>
                        </a:solidFill>
                      </a:endParaRPr>
                    </a:p>
                  </a:txBody>
                  <a:tcPr anchor="ctr">
                    <a:solidFill>
                      <a:schemeClr val="bg1">
                        <a:lumMod val="95000"/>
                      </a:schemeClr>
                    </a:solidFill>
                  </a:tcPr>
                </a:tc>
                <a:tc>
                  <a:txBody>
                    <a:bodyPr/>
                    <a:lstStyle/>
                    <a:p>
                      <a:pPr algn="ctr"/>
                      <a:r>
                        <a:rPr lang="en-US" sz="1200" b="0" dirty="0">
                          <a:solidFill>
                            <a:srgbClr val="0066A3"/>
                          </a:solidFill>
                        </a:rPr>
                        <a:t>Odds of an inpatient stay were </a:t>
                      </a:r>
                      <a:r>
                        <a:rPr lang="en-US" sz="1200" b="1" dirty="0">
                          <a:solidFill>
                            <a:srgbClr val="0066A3"/>
                          </a:solidFill>
                        </a:rPr>
                        <a:t>97% higher </a:t>
                      </a:r>
                      <a:r>
                        <a:rPr lang="en-US" sz="1200" b="0" dirty="0">
                          <a:solidFill>
                            <a:srgbClr val="0066A3"/>
                          </a:solidFill>
                        </a:rPr>
                        <a:t>for adults who reported increased isolation compared to adults who did not report increased isolation</a:t>
                      </a:r>
                    </a:p>
                  </a:txBody>
                  <a:tcPr anchor="ctr">
                    <a:solidFill>
                      <a:schemeClr val="bg1">
                        <a:lumMod val="95000"/>
                      </a:schemeClr>
                    </a:solidFill>
                  </a:tcPr>
                </a:tc>
                <a:tc>
                  <a:txBody>
                    <a:bodyPr/>
                    <a:lstStyle/>
                    <a:p>
                      <a:pPr algn="ctr"/>
                      <a:r>
                        <a:rPr lang="en-US" sz="1200" b="1" dirty="0">
                          <a:solidFill>
                            <a:srgbClr val="0066A3"/>
                          </a:solidFill>
                        </a:rPr>
                        <a:t>0.096</a:t>
                      </a:r>
                    </a:p>
                    <a:p>
                      <a:pPr algn="ctr"/>
                      <a:r>
                        <a:rPr lang="en-US" sz="1200" b="1" dirty="0">
                          <a:solidFill>
                            <a:srgbClr val="0066A3"/>
                          </a:solidFill>
                        </a:rPr>
                        <a:t>*</a:t>
                      </a:r>
                    </a:p>
                  </a:txBody>
                  <a:tcPr anchor="ctr">
                    <a:solidFill>
                      <a:schemeClr val="bg1">
                        <a:lumMod val="95000"/>
                      </a:schemeClr>
                    </a:solidFill>
                  </a:tcPr>
                </a:tc>
                <a:extLst>
                  <a:ext uri="{0D108BD9-81ED-4DB2-BD59-A6C34878D82A}">
                    <a16:rowId xmlns:a16="http://schemas.microsoft.com/office/drawing/2014/main" val="3924589569"/>
                  </a:ext>
                </a:extLst>
              </a:tr>
            </a:tbl>
          </a:graphicData>
        </a:graphic>
      </p:graphicFrame>
      <p:sp>
        <p:nvSpPr>
          <p:cNvPr id="11" name="TextBox 10">
            <a:extLst>
              <a:ext uri="{FF2B5EF4-FFF2-40B4-BE49-F238E27FC236}">
                <a16:creationId xmlns:a16="http://schemas.microsoft.com/office/drawing/2014/main" id="{5F6F4A8D-B2CC-48A2-825E-8A875B7CECED}"/>
              </a:ext>
            </a:extLst>
          </p:cNvPr>
          <p:cNvSpPr txBox="1"/>
          <p:nvPr/>
        </p:nvSpPr>
        <p:spPr>
          <a:xfrm>
            <a:off x="402965" y="1052298"/>
            <a:ext cx="8360035" cy="276999"/>
          </a:xfrm>
          <a:prstGeom prst="rect">
            <a:avLst/>
          </a:prstGeom>
          <a:noFill/>
        </p:spPr>
        <p:txBody>
          <a:bodyPr wrap="square" rtlCol="0">
            <a:spAutoFit/>
          </a:bodyPr>
          <a:lstStyle/>
          <a:p>
            <a:r>
              <a:rPr lang="en-US" sz="1200" b="1" dirty="0">
                <a:solidFill>
                  <a:schemeClr val="accent1"/>
                </a:solidFill>
              </a:rPr>
              <a:t>Table: The odds of one or more ED visits during MCCN enrollment, holding other predictors constant </a:t>
            </a:r>
          </a:p>
        </p:txBody>
      </p:sp>
      <p:sp>
        <p:nvSpPr>
          <p:cNvPr id="10" name="TextBox 9">
            <a:extLst>
              <a:ext uri="{FF2B5EF4-FFF2-40B4-BE49-F238E27FC236}">
                <a16:creationId xmlns:a16="http://schemas.microsoft.com/office/drawing/2014/main" id="{FFA628E9-2E6B-403E-84D9-6D4C223A2970}"/>
              </a:ext>
            </a:extLst>
          </p:cNvPr>
          <p:cNvSpPr txBox="1"/>
          <p:nvPr/>
        </p:nvSpPr>
        <p:spPr>
          <a:xfrm>
            <a:off x="491927" y="6025278"/>
            <a:ext cx="8023421" cy="230832"/>
          </a:xfrm>
          <a:prstGeom prst="rect">
            <a:avLst/>
          </a:prstGeom>
          <a:noFill/>
        </p:spPr>
        <p:txBody>
          <a:bodyPr wrap="square" rtlCol="0">
            <a:spAutoFit/>
          </a:bodyPr>
          <a:lstStyle/>
          <a:p>
            <a:r>
              <a:rPr lang="en-US" sz="900" dirty="0"/>
              <a:t>*Borderline significant (0.05&lt; p&lt;0.10)   **Statistically significant (p &lt; 0.05)</a:t>
            </a:r>
          </a:p>
        </p:txBody>
      </p:sp>
    </p:spTree>
    <p:extLst>
      <p:ext uri="{BB962C8B-B14F-4D97-AF65-F5344CB8AC3E}">
        <p14:creationId xmlns:p14="http://schemas.microsoft.com/office/powerpoint/2010/main" val="302170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1" y="305507"/>
            <a:ext cx="8419620" cy="353943"/>
          </a:xfrm>
          <a:prstGeom prst="rect">
            <a:avLst/>
          </a:prstGeom>
          <a:noFill/>
        </p:spPr>
        <p:txBody>
          <a:bodyPr wrap="square" rtlCol="0">
            <a:spAutoFit/>
          </a:bodyPr>
          <a:lstStyle/>
          <a:p>
            <a:pPr lvl="0">
              <a:defRPr/>
            </a:pPr>
            <a:r>
              <a:rPr lang="en-US" sz="1700" b="1" dirty="0">
                <a:solidFill>
                  <a:srgbClr val="552733"/>
                </a:solidFill>
                <a:latin typeface="Arial" charset="0"/>
                <a:ea typeface="Arial" charset="0"/>
                <a:cs typeface="Arial" charset="0"/>
              </a:rPr>
              <a:t>Insomnia or Excessive Sleeping </a:t>
            </a: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associated with </a:t>
            </a:r>
            <a:r>
              <a:rPr lang="en-US" sz="1700" b="1" dirty="0">
                <a:solidFill>
                  <a:srgbClr val="552733"/>
                </a:solidFill>
                <a:latin typeface="Arial" charset="0"/>
                <a:ea typeface="Arial" charset="0"/>
                <a:cs typeface="Arial" charset="0"/>
              </a:rPr>
              <a:t>ED Visit(s)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9EFBB669-AB18-434E-B250-79F4DCD36E1F}"/>
              </a:ext>
            </a:extLst>
          </p:cNvPr>
          <p:cNvGraphicFramePr>
            <a:graphicFrameLocks noGrp="1"/>
          </p:cNvGraphicFramePr>
          <p:nvPr/>
        </p:nvGraphicFramePr>
        <p:xfrm>
          <a:off x="491928" y="1344507"/>
          <a:ext cx="8023423" cy="4167950"/>
        </p:xfrm>
        <a:graphic>
          <a:graphicData uri="http://schemas.openxmlformats.org/drawingml/2006/table">
            <a:tbl>
              <a:tblPr firstRow="1">
                <a:tableStyleId>{5C22544A-7EE6-4342-B048-85BDC9FD1C3A}</a:tableStyleId>
              </a:tblPr>
              <a:tblGrid>
                <a:gridCol w="2810072">
                  <a:extLst>
                    <a:ext uri="{9D8B030D-6E8A-4147-A177-3AD203B41FA5}">
                      <a16:colId xmlns:a16="http://schemas.microsoft.com/office/drawing/2014/main" val="2729384066"/>
                    </a:ext>
                  </a:extLst>
                </a:gridCol>
                <a:gridCol w="4305300">
                  <a:extLst>
                    <a:ext uri="{9D8B030D-6E8A-4147-A177-3AD203B41FA5}">
                      <a16:colId xmlns:a16="http://schemas.microsoft.com/office/drawing/2014/main" val="482931585"/>
                    </a:ext>
                  </a:extLst>
                </a:gridCol>
                <a:gridCol w="908051">
                  <a:extLst>
                    <a:ext uri="{9D8B030D-6E8A-4147-A177-3AD203B41FA5}">
                      <a16:colId xmlns:a16="http://schemas.microsoft.com/office/drawing/2014/main" val="2854442604"/>
                    </a:ext>
                  </a:extLst>
                </a:gridCol>
              </a:tblGrid>
              <a:tr h="431878">
                <a:tc>
                  <a:txBody>
                    <a:bodyPr/>
                    <a:lstStyle/>
                    <a:p>
                      <a:r>
                        <a:rPr lang="en-US" sz="1200" dirty="0"/>
                        <a:t>Predictors</a:t>
                      </a:r>
                    </a:p>
                  </a:txBody>
                  <a:tcPr anchor="ctr"/>
                </a:tc>
                <a:tc>
                  <a:txBody>
                    <a:bodyPr/>
                    <a:lstStyle/>
                    <a:p>
                      <a:pPr algn="ctr"/>
                      <a:r>
                        <a:rPr lang="en-US" sz="1200" dirty="0"/>
                        <a:t>Interpretation of Odds Ratios</a:t>
                      </a:r>
                    </a:p>
                  </a:txBody>
                  <a:tcPr anchor="ctr"/>
                </a:tc>
                <a:tc>
                  <a:txBody>
                    <a:bodyPr/>
                    <a:lstStyle/>
                    <a:p>
                      <a:pPr algn="ctr"/>
                      <a:r>
                        <a:rPr lang="en-US" sz="1200" dirty="0"/>
                        <a:t>p-value</a:t>
                      </a:r>
                    </a:p>
                  </a:txBody>
                  <a:tcPr anchor="ctr"/>
                </a:tc>
                <a:extLst>
                  <a:ext uri="{0D108BD9-81ED-4DB2-BD59-A6C34878D82A}">
                    <a16:rowId xmlns:a16="http://schemas.microsoft.com/office/drawing/2014/main" val="3225889172"/>
                  </a:ext>
                </a:extLst>
              </a:tr>
              <a:tr h="306989">
                <a:tc>
                  <a:txBody>
                    <a:bodyPr/>
                    <a:lstStyle/>
                    <a:p>
                      <a:r>
                        <a:rPr lang="en-US" sz="1200" b="1" dirty="0">
                          <a:solidFill>
                            <a:schemeClr val="tx1">
                              <a:lumMod val="65000"/>
                              <a:lumOff val="35000"/>
                            </a:schemeClr>
                          </a:solidFill>
                        </a:rPr>
                        <a:t>Demographic</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3480469575"/>
                  </a:ext>
                </a:extLst>
              </a:tr>
              <a:tr h="306989">
                <a:tc>
                  <a:txBody>
                    <a:bodyPr/>
                    <a:lstStyle/>
                    <a:p>
                      <a:r>
                        <a:rPr lang="en-US" sz="1200" dirty="0">
                          <a:solidFill>
                            <a:schemeClr val="tx1">
                              <a:lumMod val="65000"/>
                              <a:lumOff val="35000"/>
                            </a:schemeClr>
                          </a:solidFill>
                        </a:rPr>
                        <a:t>Age</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0.429</a:t>
                      </a:r>
                    </a:p>
                  </a:txBody>
                  <a:tcPr anchor="ctr">
                    <a:solidFill>
                      <a:schemeClr val="bg1">
                        <a:lumMod val="95000"/>
                      </a:schemeClr>
                    </a:solidFill>
                  </a:tcPr>
                </a:tc>
                <a:extLst>
                  <a:ext uri="{0D108BD9-81ED-4DB2-BD59-A6C34878D82A}">
                    <a16:rowId xmlns:a16="http://schemas.microsoft.com/office/drawing/2014/main" val="4009307323"/>
                  </a:ext>
                </a:extLst>
              </a:tr>
              <a:tr h="306989">
                <a:tc>
                  <a:txBody>
                    <a:bodyPr/>
                    <a:lstStyle/>
                    <a:p>
                      <a:r>
                        <a:rPr lang="en-US" sz="1200" dirty="0">
                          <a:solidFill>
                            <a:schemeClr val="tx1">
                              <a:lumMod val="65000"/>
                              <a:lumOff val="35000"/>
                            </a:schemeClr>
                          </a:solidFill>
                        </a:rPr>
                        <a:t>Gender</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0.254</a:t>
                      </a:r>
                    </a:p>
                  </a:txBody>
                  <a:tcPr anchor="ctr">
                    <a:solidFill>
                      <a:schemeClr val="bg1">
                        <a:lumMod val="95000"/>
                      </a:schemeClr>
                    </a:solidFill>
                  </a:tcPr>
                </a:tc>
                <a:extLst>
                  <a:ext uri="{0D108BD9-81ED-4DB2-BD59-A6C34878D82A}">
                    <a16:rowId xmlns:a16="http://schemas.microsoft.com/office/drawing/2014/main" val="2825230974"/>
                  </a:ext>
                </a:extLst>
              </a:tr>
              <a:tr h="306989">
                <a:tc>
                  <a:txBody>
                    <a:bodyPr/>
                    <a:lstStyle/>
                    <a:p>
                      <a:r>
                        <a:rPr lang="en-US" sz="1200" b="1" dirty="0">
                          <a:solidFill>
                            <a:schemeClr val="tx1">
                              <a:lumMod val="65000"/>
                              <a:lumOff val="35000"/>
                            </a:schemeClr>
                          </a:solidFill>
                        </a:rPr>
                        <a:t>Normalized Risk Score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924002899"/>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High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rPr>
                        <a:t>Odds of an inpatient stay were </a:t>
                      </a:r>
                      <a:r>
                        <a:rPr lang="en-US" sz="1200" b="1" dirty="0">
                          <a:solidFill>
                            <a:schemeClr val="tx1">
                              <a:lumMod val="65000"/>
                              <a:lumOff val="35000"/>
                            </a:schemeClr>
                          </a:solidFill>
                        </a:rPr>
                        <a:t>455% higher </a:t>
                      </a:r>
                      <a:r>
                        <a:rPr lang="en-US" sz="1200" b="0" dirty="0">
                          <a:solidFill>
                            <a:schemeClr val="tx1">
                              <a:lumMod val="65000"/>
                              <a:lumOff val="35000"/>
                            </a:schemeClr>
                          </a:solidFill>
                        </a:rPr>
                        <a:t>for adults in the high-risk category compared to adults who were in the low-risk category</a:t>
                      </a:r>
                    </a:p>
                  </a:txBody>
                  <a:tcPr anchor="ctr">
                    <a:solidFill>
                      <a:schemeClr val="bg1">
                        <a:lumMod val="95000"/>
                      </a:schemeClr>
                    </a:solidFill>
                  </a:tcPr>
                </a:tc>
                <a:tc>
                  <a:txBody>
                    <a:bodyPr/>
                    <a:lstStyle/>
                    <a:p>
                      <a:pPr algn="ctr"/>
                      <a:r>
                        <a:rPr lang="en-US" sz="1200" b="1" dirty="0">
                          <a:solidFill>
                            <a:schemeClr val="tx1">
                              <a:lumMod val="65000"/>
                              <a:lumOff val="35000"/>
                            </a:schemeClr>
                          </a:solidFill>
                        </a:rPr>
                        <a:t>0.000</a:t>
                      </a:r>
                    </a:p>
                    <a:p>
                      <a:pPr algn="ctr"/>
                      <a:r>
                        <a:rPr lang="en-US" sz="1200" b="1" dirty="0">
                          <a:solidFill>
                            <a:schemeClr val="tx1">
                              <a:lumMod val="65000"/>
                              <a:lumOff val="35000"/>
                            </a:schemeClr>
                          </a:solidFill>
                        </a:rPr>
                        <a:t>**</a:t>
                      </a:r>
                    </a:p>
                  </a:txBody>
                  <a:tcPr anchor="ctr">
                    <a:solidFill>
                      <a:schemeClr val="bg1">
                        <a:lumMod val="95000"/>
                      </a:schemeClr>
                    </a:solidFill>
                  </a:tcPr>
                </a:tc>
                <a:extLst>
                  <a:ext uri="{0D108BD9-81ED-4DB2-BD59-A6C34878D82A}">
                    <a16:rowId xmlns:a16="http://schemas.microsoft.com/office/drawing/2014/main" val="400827400"/>
                  </a:ext>
                </a:extLst>
              </a:tr>
              <a:tr h="306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Unknown</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0.181</a:t>
                      </a:r>
                    </a:p>
                  </a:txBody>
                  <a:tcPr anchor="ctr">
                    <a:solidFill>
                      <a:schemeClr val="bg1">
                        <a:lumMod val="95000"/>
                      </a:schemeClr>
                    </a:solidFill>
                  </a:tcPr>
                </a:tc>
                <a:extLst>
                  <a:ext uri="{0D108BD9-81ED-4DB2-BD59-A6C34878D82A}">
                    <a16:rowId xmlns:a16="http://schemas.microsoft.com/office/drawing/2014/main" val="3650688427"/>
                  </a:ext>
                </a:extLst>
              </a:tr>
              <a:tr h="306989">
                <a:tc>
                  <a:txBody>
                    <a:bodyPr/>
                    <a:lstStyle/>
                    <a:p>
                      <a:pPr marL="0" algn="l" defTabSz="914400" rtl="0" eaLnBrk="1" latinLnBrk="0" hangingPunct="1"/>
                      <a:r>
                        <a:rPr lang="en-US" sz="1200" b="1" kern="1200" dirty="0">
                          <a:solidFill>
                            <a:schemeClr val="tx1">
                              <a:lumMod val="65000"/>
                              <a:lumOff val="35000"/>
                            </a:schemeClr>
                          </a:solidFill>
                          <a:latin typeface="+mn-lt"/>
                          <a:ea typeface="+mn-ea"/>
                          <a:cs typeface="+mn-cs"/>
                        </a:rPr>
                        <a:t>Enrollment Tenure</a:t>
                      </a: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tc>
                  <a:txBody>
                    <a:bodyPr/>
                    <a:lstStyle/>
                    <a:p>
                      <a:pPr algn="ctr"/>
                      <a:endParaRPr lang="en-US" sz="1200" dirty="0">
                        <a:solidFill>
                          <a:schemeClr val="tx1">
                            <a:lumMod val="65000"/>
                            <a:lumOff val="35000"/>
                          </a:schemeClr>
                        </a:solidFill>
                      </a:endParaRPr>
                    </a:p>
                  </a:txBody>
                  <a:tcPr anchor="ctr">
                    <a:solidFill>
                      <a:schemeClr val="bg2">
                        <a:lumMod val="90000"/>
                      </a:schemeClr>
                    </a:solidFill>
                  </a:tcPr>
                </a:tc>
                <a:extLst>
                  <a:ext uri="{0D108BD9-81ED-4DB2-BD59-A6C34878D82A}">
                    <a16:rowId xmlns:a16="http://schemas.microsoft.com/office/drawing/2014/main" val="204320395"/>
                  </a:ext>
                </a:extLst>
              </a:tr>
              <a:tr h="306989">
                <a:tc>
                  <a:txBody>
                    <a:bodyPr/>
                    <a:lstStyle/>
                    <a:p>
                      <a:pPr marL="0" algn="l" defTabSz="914400" rtl="0" eaLnBrk="1" latinLnBrk="0" hangingPunct="1"/>
                      <a:r>
                        <a:rPr lang="en-US" sz="1200" kern="1200" dirty="0">
                          <a:solidFill>
                            <a:schemeClr val="tx1">
                              <a:lumMod val="65000"/>
                              <a:lumOff val="35000"/>
                            </a:schemeClr>
                          </a:solidFill>
                          <a:latin typeface="+mn-lt"/>
                          <a:ea typeface="+mn-ea"/>
                          <a:cs typeface="+mn-cs"/>
                        </a:rPr>
                        <a:t>CP Days</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Not statistically significant</a:t>
                      </a:r>
                    </a:p>
                  </a:txBody>
                  <a:tcPr anchor="ctr">
                    <a:solidFill>
                      <a:schemeClr val="bg1">
                        <a:lumMod val="95000"/>
                      </a:schemeClr>
                    </a:solidFill>
                  </a:tcPr>
                </a:tc>
                <a:tc>
                  <a:txBody>
                    <a:bodyPr/>
                    <a:lstStyle/>
                    <a:p>
                      <a:pPr algn="ctr"/>
                      <a:r>
                        <a:rPr lang="en-US" sz="1200" dirty="0">
                          <a:solidFill>
                            <a:schemeClr val="tx1">
                              <a:lumMod val="65000"/>
                              <a:lumOff val="35000"/>
                            </a:schemeClr>
                          </a:solidFill>
                        </a:rPr>
                        <a:t>0.470</a:t>
                      </a:r>
                    </a:p>
                  </a:txBody>
                  <a:tcPr anchor="ctr">
                    <a:solidFill>
                      <a:schemeClr val="bg1">
                        <a:lumMod val="95000"/>
                      </a:schemeClr>
                    </a:solidFill>
                  </a:tcPr>
                </a:tc>
                <a:extLst>
                  <a:ext uri="{0D108BD9-81ED-4DB2-BD59-A6C34878D82A}">
                    <a16:rowId xmlns:a16="http://schemas.microsoft.com/office/drawing/2014/main" val="834504668"/>
                  </a:ext>
                </a:extLst>
              </a:tr>
              <a:tr h="306989">
                <a:tc>
                  <a:txBody>
                    <a:bodyPr/>
                    <a:lstStyle/>
                    <a:p>
                      <a:r>
                        <a:rPr lang="en-US" sz="1200" b="1" dirty="0">
                          <a:solidFill>
                            <a:srgbClr val="0066A3"/>
                          </a:solidFill>
                        </a:rPr>
                        <a:t>Depression Screening</a:t>
                      </a: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tc>
                  <a:txBody>
                    <a:bodyPr/>
                    <a:lstStyle/>
                    <a:p>
                      <a:pPr algn="ctr"/>
                      <a:endParaRPr lang="en-US" sz="1200" b="0" dirty="0">
                        <a:solidFill>
                          <a:srgbClr val="0066A3"/>
                        </a:solidFill>
                      </a:endParaRPr>
                    </a:p>
                  </a:txBody>
                  <a:tcPr anchor="ctr">
                    <a:solidFill>
                      <a:schemeClr val="bg2">
                        <a:lumMod val="90000"/>
                      </a:schemeClr>
                    </a:solidFill>
                  </a:tcPr>
                </a:tc>
                <a:extLst>
                  <a:ext uri="{0D108BD9-81ED-4DB2-BD59-A6C34878D82A}">
                    <a16:rowId xmlns:a16="http://schemas.microsoft.com/office/drawing/2014/main" val="2088720243"/>
                  </a:ext>
                </a:extLst>
              </a:tr>
              <a:tr h="306989">
                <a:tc>
                  <a:txBody>
                    <a:bodyPr/>
                    <a:lstStyle/>
                    <a:p>
                      <a:r>
                        <a:rPr lang="en-US" sz="1200" b="0" kern="1200" dirty="0">
                          <a:solidFill>
                            <a:srgbClr val="0066A3"/>
                          </a:solidFill>
                          <a:latin typeface="+mn-lt"/>
                          <a:ea typeface="+mn-ea"/>
                          <a:cs typeface="+mn-cs"/>
                        </a:rPr>
                        <a:t>Insomnia or excessive sleeping</a:t>
                      </a:r>
                      <a:endParaRPr lang="en-US" sz="1200" dirty="0">
                        <a:solidFill>
                          <a:srgbClr val="0066A3"/>
                        </a:solidFill>
                      </a:endParaRPr>
                    </a:p>
                  </a:txBody>
                  <a:tcPr anchor="ctr">
                    <a:solidFill>
                      <a:schemeClr val="bg1">
                        <a:lumMod val="95000"/>
                      </a:schemeClr>
                    </a:solidFill>
                  </a:tcPr>
                </a:tc>
                <a:tc>
                  <a:txBody>
                    <a:bodyPr/>
                    <a:lstStyle/>
                    <a:p>
                      <a:pPr algn="ctr"/>
                      <a:r>
                        <a:rPr lang="en-US" sz="1200" b="0" dirty="0">
                          <a:solidFill>
                            <a:srgbClr val="0066A3"/>
                          </a:solidFill>
                        </a:rPr>
                        <a:t>Odds of an </a:t>
                      </a:r>
                      <a:r>
                        <a:rPr lang="en-US" sz="1200" b="0">
                          <a:solidFill>
                            <a:srgbClr val="0066A3"/>
                          </a:solidFill>
                        </a:rPr>
                        <a:t>ED visit were </a:t>
                      </a:r>
                      <a:r>
                        <a:rPr lang="en-US" sz="1200" b="1">
                          <a:solidFill>
                            <a:srgbClr val="0066A3"/>
                          </a:solidFill>
                        </a:rPr>
                        <a:t>86% </a:t>
                      </a:r>
                      <a:r>
                        <a:rPr lang="en-US" sz="1200" b="1" dirty="0">
                          <a:solidFill>
                            <a:srgbClr val="0066A3"/>
                          </a:solidFill>
                        </a:rPr>
                        <a:t>higher </a:t>
                      </a:r>
                      <a:r>
                        <a:rPr lang="en-US" sz="1200" b="0" dirty="0">
                          <a:solidFill>
                            <a:srgbClr val="0066A3"/>
                          </a:solidFill>
                        </a:rPr>
                        <a:t>for adults with insomnia or excessive sleeping compared to adults without insomnia or excessive sleeping  </a:t>
                      </a:r>
                    </a:p>
                  </a:txBody>
                  <a:tcPr anchor="ctr">
                    <a:solidFill>
                      <a:schemeClr val="bg1">
                        <a:lumMod val="95000"/>
                      </a:schemeClr>
                    </a:solidFill>
                  </a:tcPr>
                </a:tc>
                <a:tc>
                  <a:txBody>
                    <a:bodyPr/>
                    <a:lstStyle/>
                    <a:p>
                      <a:pPr algn="ctr"/>
                      <a:r>
                        <a:rPr lang="en-US" sz="1200" b="1" dirty="0">
                          <a:solidFill>
                            <a:srgbClr val="0066A3"/>
                          </a:solidFill>
                        </a:rPr>
                        <a:t>0.096</a:t>
                      </a:r>
                    </a:p>
                    <a:p>
                      <a:pPr algn="ctr"/>
                      <a:r>
                        <a:rPr lang="en-US" sz="1200" b="1" dirty="0">
                          <a:solidFill>
                            <a:srgbClr val="0066A3"/>
                          </a:solidFill>
                        </a:rPr>
                        <a:t>*</a:t>
                      </a:r>
                    </a:p>
                  </a:txBody>
                  <a:tcPr anchor="ctr">
                    <a:solidFill>
                      <a:schemeClr val="bg1">
                        <a:lumMod val="95000"/>
                      </a:schemeClr>
                    </a:solidFill>
                  </a:tcPr>
                </a:tc>
                <a:extLst>
                  <a:ext uri="{0D108BD9-81ED-4DB2-BD59-A6C34878D82A}">
                    <a16:rowId xmlns:a16="http://schemas.microsoft.com/office/drawing/2014/main" val="3924589569"/>
                  </a:ext>
                </a:extLst>
              </a:tr>
            </a:tbl>
          </a:graphicData>
        </a:graphic>
      </p:graphicFrame>
      <p:sp>
        <p:nvSpPr>
          <p:cNvPr id="11" name="TextBox 10">
            <a:extLst>
              <a:ext uri="{FF2B5EF4-FFF2-40B4-BE49-F238E27FC236}">
                <a16:creationId xmlns:a16="http://schemas.microsoft.com/office/drawing/2014/main" id="{5F6F4A8D-B2CC-48A2-825E-8A875B7CECED}"/>
              </a:ext>
            </a:extLst>
          </p:cNvPr>
          <p:cNvSpPr txBox="1"/>
          <p:nvPr/>
        </p:nvSpPr>
        <p:spPr>
          <a:xfrm>
            <a:off x="402965" y="1052298"/>
            <a:ext cx="8360035" cy="276999"/>
          </a:xfrm>
          <a:prstGeom prst="rect">
            <a:avLst/>
          </a:prstGeom>
          <a:noFill/>
        </p:spPr>
        <p:txBody>
          <a:bodyPr wrap="square" rtlCol="0">
            <a:spAutoFit/>
          </a:bodyPr>
          <a:lstStyle/>
          <a:p>
            <a:r>
              <a:rPr lang="en-US" sz="1200" b="1" dirty="0">
                <a:solidFill>
                  <a:schemeClr val="accent1"/>
                </a:solidFill>
              </a:rPr>
              <a:t>Table: The odds of one or more ED visits during MCCN enrollment, holding other predictors constant </a:t>
            </a:r>
          </a:p>
        </p:txBody>
      </p:sp>
      <p:sp>
        <p:nvSpPr>
          <p:cNvPr id="10" name="TextBox 9">
            <a:extLst>
              <a:ext uri="{FF2B5EF4-FFF2-40B4-BE49-F238E27FC236}">
                <a16:creationId xmlns:a16="http://schemas.microsoft.com/office/drawing/2014/main" id="{99F6D187-0A99-46D4-8C49-E698F7D971AE}"/>
              </a:ext>
            </a:extLst>
          </p:cNvPr>
          <p:cNvSpPr txBox="1"/>
          <p:nvPr/>
        </p:nvSpPr>
        <p:spPr>
          <a:xfrm>
            <a:off x="491927" y="6025278"/>
            <a:ext cx="8023421" cy="230832"/>
          </a:xfrm>
          <a:prstGeom prst="rect">
            <a:avLst/>
          </a:prstGeom>
          <a:noFill/>
        </p:spPr>
        <p:txBody>
          <a:bodyPr wrap="square" rtlCol="0">
            <a:spAutoFit/>
          </a:bodyPr>
          <a:lstStyle/>
          <a:p>
            <a:r>
              <a:rPr lang="en-US" sz="900" dirty="0"/>
              <a:t>*Borderline significant (0.05&lt; p&lt;0.10)   **Statistically significant (p &lt; 0.05)</a:t>
            </a:r>
          </a:p>
        </p:txBody>
      </p:sp>
    </p:spTree>
    <p:extLst>
      <p:ext uri="{BB962C8B-B14F-4D97-AF65-F5344CB8AC3E}">
        <p14:creationId xmlns:p14="http://schemas.microsoft.com/office/powerpoint/2010/main" val="93890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Strengths and Limitations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CF8067-BED9-4FE1-A515-65486EAFF04D}"/>
              </a:ext>
            </a:extLst>
          </p:cNvPr>
          <p:cNvSpPr/>
          <p:nvPr/>
        </p:nvSpPr>
        <p:spPr>
          <a:xfrm>
            <a:off x="543990" y="871027"/>
            <a:ext cx="5475810" cy="5345053"/>
          </a:xfrm>
          <a:prstGeom prst="rect">
            <a:avLst/>
          </a:prstGeom>
        </p:spPr>
        <p:txBody>
          <a:bodyPr wrap="square" lIns="91440" tIns="45720" rIns="91440" bIns="45720" numCol="1" anchor="t">
            <a:spAutoFit/>
          </a:bodyPr>
          <a:lstStyle/>
          <a:p>
            <a:pPr>
              <a:spcAft>
                <a:spcPts val="400"/>
              </a:spcAft>
              <a:buClr>
                <a:srgbClr val="006498"/>
              </a:buClr>
              <a:defRPr/>
            </a:pPr>
            <a:r>
              <a:rPr lang="en-US" sz="1400" b="1" dirty="0">
                <a:solidFill>
                  <a:srgbClr val="E7E6E6">
                    <a:lumMod val="50000"/>
                  </a:srgbClr>
                </a:solidFill>
              </a:rPr>
              <a:t>Strengths</a:t>
            </a:r>
          </a:p>
          <a:p>
            <a:pPr marL="285750" indent="-285750">
              <a:spcAft>
                <a:spcPts val="400"/>
              </a:spcAft>
              <a:buClr>
                <a:srgbClr val="006498"/>
              </a:buClr>
              <a:buFont typeface="LucidaGrande" charset="0"/>
              <a:buChar char="+"/>
              <a:defRPr/>
            </a:pPr>
            <a:r>
              <a:rPr lang="en-US" sz="1400" dirty="0">
                <a:solidFill>
                  <a:srgbClr val="E7E6E6">
                    <a:lumMod val="50000"/>
                  </a:srgbClr>
                </a:solidFill>
              </a:rPr>
              <a:t>Results show specificity with respect to multiple LTSS indicators</a:t>
            </a:r>
          </a:p>
          <a:p>
            <a:pPr marL="285750" indent="-285750">
              <a:spcAft>
                <a:spcPts val="400"/>
              </a:spcAft>
              <a:buClr>
                <a:srgbClr val="006498"/>
              </a:buClr>
              <a:buFont typeface="LucidaGrande" charset="0"/>
              <a:buChar char="+"/>
              <a:defRPr/>
            </a:pPr>
            <a:r>
              <a:rPr lang="en-US" sz="1400" dirty="0">
                <a:solidFill>
                  <a:srgbClr val="E7E6E6">
                    <a:lumMod val="50000"/>
                  </a:srgbClr>
                </a:solidFill>
              </a:rPr>
              <a:t>Results are analogous with existing and emerging research on social participation and social determinants of health more broadly</a:t>
            </a:r>
          </a:p>
          <a:p>
            <a:pPr>
              <a:spcAft>
                <a:spcPts val="400"/>
              </a:spcAft>
              <a:buClr>
                <a:srgbClr val="006498"/>
              </a:buClr>
              <a:defRPr/>
            </a:pPr>
            <a:r>
              <a:rPr lang="en-US" sz="1400" b="1" dirty="0">
                <a:solidFill>
                  <a:srgbClr val="E7E6E6">
                    <a:lumMod val="50000"/>
                  </a:srgbClr>
                </a:solidFill>
              </a:rPr>
              <a:t>Limitations</a:t>
            </a:r>
          </a:p>
          <a:p>
            <a:pPr marL="285750" indent="-285750">
              <a:spcAft>
                <a:spcPts val="400"/>
              </a:spcAft>
              <a:buClr>
                <a:srgbClr val="006498"/>
              </a:buClr>
              <a:buFont typeface="LucidaGrande" charset="0"/>
              <a:buChar char="+"/>
              <a:defRPr/>
            </a:pPr>
            <a:r>
              <a:rPr lang="en-US" sz="1400" dirty="0">
                <a:solidFill>
                  <a:srgbClr val="E7E6E6">
                    <a:lumMod val="50000"/>
                  </a:srgbClr>
                </a:solidFill>
              </a:rPr>
              <a:t>The cross-sectional study design does not allow determining a temporal relationship between assessment variables and outcomes</a:t>
            </a:r>
          </a:p>
          <a:p>
            <a:pPr marL="285750" indent="-285750">
              <a:spcAft>
                <a:spcPts val="400"/>
              </a:spcAft>
              <a:buClr>
                <a:srgbClr val="006498"/>
              </a:buClr>
              <a:buFont typeface="LucidaGrande" charset="0"/>
              <a:buChar char="+"/>
              <a:defRPr/>
            </a:pPr>
            <a:r>
              <a:rPr lang="en-US" sz="1400" dirty="0">
                <a:solidFill>
                  <a:srgbClr val="E7E6E6">
                    <a:lumMod val="50000"/>
                  </a:srgbClr>
                </a:solidFill>
              </a:rPr>
              <a:t>A larger study cohort may yield more specific findings with greater degree of statistical significance</a:t>
            </a:r>
          </a:p>
          <a:p>
            <a:pPr marL="285750" indent="-285750">
              <a:spcAft>
                <a:spcPts val="400"/>
              </a:spcAft>
              <a:buClr>
                <a:srgbClr val="006498"/>
              </a:buClr>
              <a:buFont typeface="LucidaGrande" charset="0"/>
              <a:buChar char="+"/>
              <a:defRPr/>
            </a:pPr>
            <a:r>
              <a:rPr lang="en-US" sz="1400" dirty="0">
                <a:solidFill>
                  <a:srgbClr val="E7E6E6">
                    <a:lumMod val="50000"/>
                  </a:srgbClr>
                </a:solidFill>
              </a:rPr>
              <a:t>Administration of LTSS Assessment done by different assessors who may have had different interpretations of response options; required/mandatory questions implemented in phases</a:t>
            </a:r>
          </a:p>
          <a:p>
            <a:pPr marL="285750" indent="-285750">
              <a:spcAft>
                <a:spcPts val="400"/>
              </a:spcAft>
              <a:buClr>
                <a:srgbClr val="006498"/>
              </a:buClr>
              <a:buFont typeface="LucidaGrande" charset="0"/>
              <a:buChar char="+"/>
              <a:defRPr/>
            </a:pPr>
            <a:r>
              <a:rPr lang="en-US" sz="1400" dirty="0">
                <a:solidFill>
                  <a:srgbClr val="E7E6E6">
                    <a:lumMod val="50000"/>
                  </a:srgbClr>
                </a:solidFill>
              </a:rPr>
              <a:t>Significant proportion of total cost of care data (TCOC) not available for Model A ACO enrollees (due to Encounter file reporting), and TCOC could not be studied as an outcome</a:t>
            </a:r>
          </a:p>
          <a:p>
            <a:pPr>
              <a:spcAft>
                <a:spcPts val="400"/>
              </a:spcAft>
              <a:buClr>
                <a:srgbClr val="006498"/>
              </a:buClr>
              <a:defRPr/>
            </a:pPr>
            <a:r>
              <a:rPr lang="en-US" sz="1400" b="1" dirty="0">
                <a:solidFill>
                  <a:srgbClr val="E7E6E6">
                    <a:lumMod val="50000"/>
                  </a:srgbClr>
                </a:solidFill>
              </a:rPr>
              <a:t>Further Research Opportunities</a:t>
            </a:r>
          </a:p>
          <a:p>
            <a:pPr marL="285750" indent="-285750">
              <a:spcAft>
                <a:spcPts val="400"/>
              </a:spcAft>
              <a:buClr>
                <a:srgbClr val="006498"/>
              </a:buClr>
              <a:buFont typeface="LucidaGrande" charset="0"/>
              <a:buChar char="+"/>
              <a:defRPr/>
            </a:pPr>
            <a:r>
              <a:rPr lang="en-US" sz="1400" dirty="0">
                <a:solidFill>
                  <a:srgbClr val="E7E6E6">
                    <a:lumMod val="50000"/>
                  </a:srgbClr>
                </a:solidFill>
              </a:rPr>
              <a:t>As additional MCCN enrollees participate in program, there is the potential to increase the size of the study cohort by repeating the analysis with more recent data</a:t>
            </a:r>
          </a:p>
          <a:p>
            <a:pPr marL="285750" indent="-285750">
              <a:spcAft>
                <a:spcPts val="400"/>
              </a:spcAft>
              <a:buClr>
                <a:srgbClr val="006498"/>
              </a:buClr>
              <a:buFont typeface="LucidaGrande" charset="0"/>
              <a:buChar char="+"/>
              <a:defRPr/>
            </a:pPr>
            <a:r>
              <a:rPr lang="en-US" sz="1400" dirty="0">
                <a:solidFill>
                  <a:srgbClr val="E7E6E6">
                    <a:lumMod val="50000"/>
                  </a:srgbClr>
                </a:solidFill>
              </a:rPr>
              <a:t>Different coding approaches to LTSS Assessment response data could yield different or more refined results, for example developing a “functional need score” to create a continuous variable</a:t>
            </a:r>
          </a:p>
        </p:txBody>
      </p:sp>
      <p:sp>
        <p:nvSpPr>
          <p:cNvPr id="11" name="Rectangle 10">
            <a:extLst>
              <a:ext uri="{FF2B5EF4-FFF2-40B4-BE49-F238E27FC236}">
                <a16:creationId xmlns:a16="http://schemas.microsoft.com/office/drawing/2014/main" id="{65DED2DD-26F0-4A80-AE66-51F9F863565B}"/>
              </a:ext>
            </a:extLst>
          </p:cNvPr>
          <p:cNvSpPr/>
          <p:nvPr/>
        </p:nvSpPr>
        <p:spPr>
          <a:xfrm>
            <a:off x="6257928" y="995349"/>
            <a:ext cx="2533647" cy="1374735"/>
          </a:xfrm>
          <a:prstGeom prst="rect">
            <a:avLst/>
          </a:prstGeom>
        </p:spPr>
        <p:txBody>
          <a:bodyPr wrap="square" lIns="91440" tIns="45720" rIns="91440" bIns="45720" numCol="1" anchor="t">
            <a:spAutoFit/>
          </a:bodyPr>
          <a:lstStyle/>
          <a:p>
            <a:pPr marL="0" lvl="1">
              <a:spcAft>
                <a:spcPts val="400"/>
              </a:spcAft>
              <a:buClr>
                <a:srgbClr val="006498"/>
              </a:buClr>
              <a:defRPr/>
            </a:pPr>
            <a:r>
              <a:rPr lang="en-US" sz="1000" b="1" dirty="0">
                <a:solidFill>
                  <a:schemeClr val="bg2">
                    <a:lumMod val="50000"/>
                  </a:schemeClr>
                </a:solidFill>
              </a:rPr>
              <a:t>Literature</a:t>
            </a:r>
          </a:p>
          <a:p>
            <a:pPr marL="228600" lvl="1" indent="-228600">
              <a:spcAft>
                <a:spcPts val="400"/>
              </a:spcAft>
              <a:buClr>
                <a:srgbClr val="006498"/>
              </a:buClr>
              <a:buFont typeface="LucidaGrande" charset="0"/>
              <a:buChar char="+"/>
              <a:defRPr/>
            </a:pPr>
            <a:r>
              <a:rPr lang="en-US" sz="1000" dirty="0">
                <a:solidFill>
                  <a:schemeClr val="bg2">
                    <a:lumMod val="50000"/>
                  </a:schemeClr>
                </a:solidFill>
              </a:rPr>
              <a:t>Multiple research studies suggest peer supports are associated with decreased inpatient stays. For example, see link: </a:t>
            </a:r>
            <a:r>
              <a:rPr lang="en-US" sz="1000" dirty="0">
                <a:solidFill>
                  <a:schemeClr val="bg2">
                    <a:lumMod val="50000"/>
                  </a:schemeClr>
                </a:solidFill>
                <a:hlinkClick r:id="rId4"/>
              </a:rPr>
              <a:t>https://www.mass.gov/doc/optum-white-paper-on-peer-support-services-submitted-to-recovery-coach-inbox/download</a:t>
            </a:r>
            <a:r>
              <a:rPr lang="en-US" sz="1000" dirty="0">
                <a:solidFill>
                  <a:schemeClr val="bg2">
                    <a:lumMod val="50000"/>
                  </a:schemeClr>
                </a:solidFill>
              </a:rPr>
              <a:t> </a:t>
            </a:r>
            <a:endParaRPr lang="en-US" sz="1400" dirty="0">
              <a:solidFill>
                <a:srgbClr val="E7E6E6">
                  <a:lumMod val="50000"/>
                </a:srgbClr>
              </a:solidFill>
            </a:endParaRPr>
          </a:p>
        </p:txBody>
      </p:sp>
      <p:cxnSp>
        <p:nvCxnSpPr>
          <p:cNvPr id="13" name="Straight Connector 12">
            <a:extLst>
              <a:ext uri="{FF2B5EF4-FFF2-40B4-BE49-F238E27FC236}">
                <a16:creationId xmlns:a16="http://schemas.microsoft.com/office/drawing/2014/main" id="{BA35938C-FCD8-4A79-A855-7AF6B9B0F0C4}"/>
              </a:ext>
            </a:extLst>
          </p:cNvPr>
          <p:cNvCxnSpPr>
            <a:cxnSpLocks/>
          </p:cNvCxnSpPr>
          <p:nvPr/>
        </p:nvCxnSpPr>
        <p:spPr>
          <a:xfrm>
            <a:off x="6204388" y="999871"/>
            <a:ext cx="0" cy="4762754"/>
          </a:xfrm>
          <a:prstGeom prst="line">
            <a:avLst/>
          </a:prstGeom>
          <a:ln>
            <a:solidFill>
              <a:schemeClr val="tx1">
                <a:alpha val="16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50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8" name="TextBox 7"/>
          <p:cNvSpPr txBox="1"/>
          <p:nvPr/>
        </p:nvSpPr>
        <p:spPr>
          <a:xfrm>
            <a:off x="1362683" y="2183267"/>
            <a:ext cx="6418634" cy="14465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552733"/>
                </a:solidFill>
                <a:latin typeface="Arial"/>
                <a:ea typeface="Arial" charset="0"/>
                <a:cs typeface="Arial"/>
              </a:rPr>
              <a:t>Predictive Model Tool (Deliverable 4)</a:t>
            </a:r>
            <a:endParaRPr kumimoji="0" lang="en-US" sz="44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76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Task 4 Deliverable: Predictive Model Tool</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2">
            <a:extLst>
              <a:ext uri="{FF2B5EF4-FFF2-40B4-BE49-F238E27FC236}">
                <a16:creationId xmlns:a16="http://schemas.microsoft.com/office/drawing/2014/main" id="{B6D7EE79-8210-4D6F-8F28-3C5CB74061F1}"/>
              </a:ext>
            </a:extLst>
          </p:cNvPr>
          <p:cNvGraphicFramePr>
            <a:graphicFrameLocks noGrp="1"/>
          </p:cNvGraphicFramePr>
          <p:nvPr>
            <p:extLst>
              <p:ext uri="{D42A27DB-BD31-4B8C-83A1-F6EECF244321}">
                <p14:modId xmlns:p14="http://schemas.microsoft.com/office/powerpoint/2010/main" val="2450842744"/>
              </p:ext>
            </p:extLst>
          </p:nvPr>
        </p:nvGraphicFramePr>
        <p:xfrm>
          <a:off x="489738" y="1833642"/>
          <a:ext cx="7836980" cy="3873149"/>
        </p:xfrm>
        <a:graphic>
          <a:graphicData uri="http://schemas.openxmlformats.org/drawingml/2006/table">
            <a:tbl>
              <a:tblPr firstRow="1">
                <a:tableStyleId>{5C22544A-7EE6-4342-B048-85BDC9FD1C3A}</a:tableStyleId>
              </a:tblPr>
              <a:tblGrid>
                <a:gridCol w="546298">
                  <a:extLst>
                    <a:ext uri="{9D8B030D-6E8A-4147-A177-3AD203B41FA5}">
                      <a16:colId xmlns:a16="http://schemas.microsoft.com/office/drawing/2014/main" val="2729384066"/>
                    </a:ext>
                  </a:extLst>
                </a:gridCol>
                <a:gridCol w="5564789">
                  <a:extLst>
                    <a:ext uri="{9D8B030D-6E8A-4147-A177-3AD203B41FA5}">
                      <a16:colId xmlns:a16="http://schemas.microsoft.com/office/drawing/2014/main" val="482931585"/>
                    </a:ext>
                  </a:extLst>
                </a:gridCol>
                <a:gridCol w="1725893">
                  <a:extLst>
                    <a:ext uri="{9D8B030D-6E8A-4147-A177-3AD203B41FA5}">
                      <a16:colId xmlns:a16="http://schemas.microsoft.com/office/drawing/2014/main" val="695239452"/>
                    </a:ext>
                  </a:extLst>
                </a:gridCol>
              </a:tblGrid>
              <a:tr h="431878">
                <a:tc>
                  <a:txBody>
                    <a:bodyPr/>
                    <a:lstStyle/>
                    <a:p>
                      <a:pPr algn="ctr"/>
                      <a:r>
                        <a:rPr lang="en-US" sz="1200" dirty="0"/>
                        <a:t>Tier</a:t>
                      </a:r>
                    </a:p>
                  </a:txBody>
                  <a:tcPr anchor="ctr"/>
                </a:tc>
                <a:tc>
                  <a:txBody>
                    <a:bodyPr/>
                    <a:lstStyle/>
                    <a:p>
                      <a:pPr algn="l"/>
                      <a:r>
                        <a:rPr lang="en-US" sz="1200" dirty="0"/>
                        <a:t>Criteria</a:t>
                      </a:r>
                    </a:p>
                  </a:txBody>
                  <a:tcPr anchor="ctr"/>
                </a:tc>
                <a:tc>
                  <a:txBody>
                    <a:bodyPr/>
                    <a:lstStyle/>
                    <a:p>
                      <a:pPr algn="ctr"/>
                      <a:r>
                        <a:rPr lang="en-US" sz="1200" dirty="0"/>
                        <a:t>Approximate enrollee distribution</a:t>
                      </a:r>
                    </a:p>
                  </a:txBody>
                  <a:tcPr anchor="ctr"/>
                </a:tc>
                <a:extLst>
                  <a:ext uri="{0D108BD9-81ED-4DB2-BD59-A6C34878D82A}">
                    <a16:rowId xmlns:a16="http://schemas.microsoft.com/office/drawing/2014/main" val="3225889172"/>
                  </a:ext>
                </a:extLst>
              </a:tr>
              <a:tr h="306989">
                <a:tc>
                  <a:txBody>
                    <a:bodyPr/>
                    <a:lstStyle/>
                    <a:p>
                      <a:pPr algn="ctr"/>
                      <a:r>
                        <a:rPr lang="en-US" sz="1200" b="1" dirty="0">
                          <a:solidFill>
                            <a:schemeClr val="tx1">
                              <a:lumMod val="65000"/>
                              <a:lumOff val="35000"/>
                            </a:schemeClr>
                          </a:solidFill>
                        </a:rPr>
                        <a:t>1</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mn-lt"/>
                          <a:ea typeface="+mn-ea"/>
                          <a:cs typeface="+mn-cs"/>
                        </a:rPr>
                        <a:t>Enrollee meets </a:t>
                      </a:r>
                      <a:r>
                        <a:rPr lang="en-US" sz="1200" b="1" u="sng" kern="1200" dirty="0">
                          <a:solidFill>
                            <a:schemeClr val="tx1">
                              <a:lumMod val="65000"/>
                              <a:lumOff val="35000"/>
                            </a:schemeClr>
                          </a:solidFill>
                          <a:latin typeface="+mn-lt"/>
                          <a:ea typeface="+mn-ea"/>
                          <a:cs typeface="+mn-cs"/>
                        </a:rPr>
                        <a:t>one or more </a:t>
                      </a:r>
                      <a:r>
                        <a:rPr lang="en-US" sz="1200" b="1" kern="1200" dirty="0">
                          <a:solidFill>
                            <a:schemeClr val="tx1">
                              <a:lumMod val="65000"/>
                              <a:lumOff val="35000"/>
                            </a:schemeClr>
                          </a:solidFill>
                          <a:latin typeface="+mn-lt"/>
                          <a:ea typeface="+mn-ea"/>
                          <a:cs typeface="+mn-cs"/>
                        </a:rPr>
                        <a:t>of the following criteria: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65000"/>
                              <a:lumOff val="35000"/>
                            </a:schemeClr>
                          </a:solidFill>
                          <a:latin typeface="+mn-lt"/>
                          <a:ea typeface="+mn-ea"/>
                          <a:cs typeface="+mn-cs"/>
                        </a:rPr>
                        <a:t>Risk score equal to or greater than </a:t>
                      </a:r>
                      <a:r>
                        <a:rPr lang="en-US" sz="1200" b="0" kern="1200" dirty="0">
                          <a:solidFill>
                            <a:schemeClr val="tx1">
                              <a:lumMod val="65000"/>
                              <a:lumOff val="35000"/>
                            </a:schemeClr>
                          </a:solidFill>
                          <a:latin typeface="+mn-lt"/>
                          <a:ea typeface="+mn-ea"/>
                          <a:cs typeface="+mn-cs"/>
                        </a:rPr>
                        <a:t>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65000"/>
                              <a:lumOff val="35000"/>
                            </a:schemeClr>
                          </a:solidFill>
                          <a:latin typeface="+mn-lt"/>
                          <a:ea typeface="+mn-ea"/>
                          <a:cs typeface="+mn-cs"/>
                        </a:rPr>
                        <a:t>Answered “yes” to the question asking whether the enrollee has “cut back on these activities (seeing friends or family) recently.”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65000"/>
                              <a:lumOff val="35000"/>
                            </a:schemeClr>
                          </a:solidFill>
                          <a:latin typeface="+mn-lt"/>
                          <a:ea typeface="+mn-ea"/>
                          <a:cs typeface="+mn-cs"/>
                        </a:rPr>
                        <a:t>Answered “often” in response to question asking how often does the enrollee feel they lack companionship.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65000"/>
                              <a:lumOff val="35000"/>
                            </a:schemeClr>
                          </a:solidFill>
                          <a:latin typeface="+mn-lt"/>
                          <a:ea typeface="+mn-ea"/>
                          <a:cs typeface="+mn-cs"/>
                        </a:rPr>
                        <a:t>Answered “yes” to the question asking whether enrollee has experienced “insomnia or excessive sleeping.” </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5-10%</a:t>
                      </a:r>
                    </a:p>
                  </a:txBody>
                  <a:tcPr anchor="ctr">
                    <a:solidFill>
                      <a:schemeClr val="bg1">
                        <a:lumMod val="95000"/>
                      </a:schemeClr>
                    </a:solidFill>
                  </a:tcPr>
                </a:tc>
                <a:extLst>
                  <a:ext uri="{0D108BD9-81ED-4DB2-BD59-A6C34878D82A}">
                    <a16:rowId xmlns:a16="http://schemas.microsoft.com/office/drawing/2014/main" val="4009307323"/>
                  </a:ext>
                </a:extLst>
              </a:tr>
              <a:tr h="306989">
                <a:tc>
                  <a:txBody>
                    <a:bodyPr/>
                    <a:lstStyle/>
                    <a:p>
                      <a:pPr algn="ctr"/>
                      <a:r>
                        <a:rPr lang="en-US" sz="1200" b="1" dirty="0">
                          <a:solidFill>
                            <a:schemeClr val="tx1">
                              <a:lumMod val="65000"/>
                              <a:lumOff val="35000"/>
                            </a:schemeClr>
                          </a:solidFill>
                        </a:rPr>
                        <a:t>2</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mn-lt"/>
                          <a:ea typeface="+mn-ea"/>
                          <a:cs typeface="+mn-cs"/>
                        </a:rPr>
                        <a:t>Enrollee does not meet the eligibility criteria for Tier 1 and meets </a:t>
                      </a:r>
                      <a:r>
                        <a:rPr lang="en-US" sz="1200" b="1" u="sng" kern="1200" dirty="0">
                          <a:solidFill>
                            <a:schemeClr val="tx1">
                              <a:lumMod val="65000"/>
                              <a:lumOff val="35000"/>
                            </a:schemeClr>
                          </a:solidFill>
                          <a:latin typeface="+mn-lt"/>
                          <a:ea typeface="+mn-ea"/>
                          <a:cs typeface="+mn-cs"/>
                        </a:rPr>
                        <a:t>one or more </a:t>
                      </a:r>
                      <a:r>
                        <a:rPr lang="en-US" sz="1200" b="1" kern="1200" dirty="0">
                          <a:solidFill>
                            <a:schemeClr val="tx1">
                              <a:lumMod val="65000"/>
                              <a:lumOff val="35000"/>
                            </a:schemeClr>
                          </a:solidFill>
                          <a:latin typeface="+mn-lt"/>
                          <a:ea typeface="+mn-ea"/>
                          <a:cs typeface="+mn-cs"/>
                        </a:rPr>
                        <a:t>of the following criteria: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65000"/>
                              <a:lumOff val="35000"/>
                            </a:schemeClr>
                          </a:solidFill>
                          <a:latin typeface="+mn-lt"/>
                          <a:ea typeface="+mn-ea"/>
                          <a:cs typeface="+mn-cs"/>
                        </a:rPr>
                        <a:t>Risk score between 1.39 and 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65000"/>
                              <a:lumOff val="35000"/>
                            </a:schemeClr>
                          </a:solidFill>
                          <a:latin typeface="+mn-lt"/>
                          <a:ea typeface="+mn-ea"/>
                          <a:cs typeface="+mn-cs"/>
                        </a:rPr>
                        <a:t>Answered “yes” to the question, “Have there been any significant life changes in the past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65000"/>
                              <a:lumOff val="35000"/>
                            </a:schemeClr>
                          </a:solidFill>
                          <a:latin typeface="+mn-lt"/>
                          <a:ea typeface="+mn-ea"/>
                          <a:cs typeface="+mn-cs"/>
                        </a:rPr>
                        <a:t>Answered “yes” to the question, “Is the consumer involved with peer supports or peer support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65000"/>
                              <a:lumOff val="35000"/>
                            </a:schemeClr>
                          </a:solidFill>
                          <a:latin typeface="+mn-lt"/>
                          <a:ea typeface="+mn-ea"/>
                          <a:cs typeface="+mn-cs"/>
                        </a:rPr>
                        <a:t>Answered “unable” to the question “Ability to use transportation?”</a:t>
                      </a:r>
                    </a:p>
                  </a:txBody>
                  <a:tcPr anchor="ctr">
                    <a:solidFill>
                      <a:schemeClr val="bg1">
                        <a:lumMod val="95000"/>
                      </a:schemeClr>
                    </a:solidFill>
                  </a:tcPr>
                </a:tc>
                <a:tc>
                  <a:txBody>
                    <a:bodyPr/>
                    <a:lstStyle/>
                    <a:p>
                      <a:pPr marL="0" algn="ctr" defTabSz="914400" rtl="0" eaLnBrk="1" latinLnBrk="0" hangingPunct="1"/>
                      <a:r>
                        <a:rPr lang="en-US" sz="1200" kern="1200" dirty="0">
                          <a:solidFill>
                            <a:schemeClr val="tx1">
                              <a:lumMod val="65000"/>
                              <a:lumOff val="35000"/>
                            </a:schemeClr>
                          </a:solidFill>
                          <a:latin typeface="+mn-lt"/>
                          <a:ea typeface="+mn-ea"/>
                          <a:cs typeface="+mn-cs"/>
                        </a:rPr>
                        <a:t>20-25%</a:t>
                      </a:r>
                    </a:p>
                  </a:txBody>
                  <a:tcPr anchor="ctr">
                    <a:solidFill>
                      <a:schemeClr val="bg1">
                        <a:lumMod val="95000"/>
                      </a:schemeClr>
                    </a:solidFill>
                  </a:tcPr>
                </a:tc>
                <a:extLst>
                  <a:ext uri="{0D108BD9-81ED-4DB2-BD59-A6C34878D82A}">
                    <a16:rowId xmlns:a16="http://schemas.microsoft.com/office/drawing/2014/main" val="2825230974"/>
                  </a:ext>
                </a:extLst>
              </a:tr>
              <a:tr h="306989">
                <a:tc>
                  <a:txBody>
                    <a:bodyPr/>
                    <a:lstStyle/>
                    <a:p>
                      <a:pPr marL="0" algn="ctr" defTabSz="914400" rtl="0" eaLnBrk="1" latinLnBrk="0" hangingPunct="1"/>
                      <a:r>
                        <a:rPr lang="en-US" sz="1200" b="1" kern="1200" dirty="0">
                          <a:solidFill>
                            <a:schemeClr val="tx1">
                              <a:lumMod val="65000"/>
                              <a:lumOff val="35000"/>
                            </a:schemeClr>
                          </a:solidFill>
                          <a:latin typeface="+mn-lt"/>
                          <a:ea typeface="+mn-ea"/>
                          <a:cs typeface="+mn-cs"/>
                        </a:rPr>
                        <a:t>3</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mn-lt"/>
                          <a:ea typeface="+mn-ea"/>
                          <a:cs typeface="+mn-cs"/>
                        </a:rPr>
                        <a:t>Enrollee does not meet the eligibility criteria for Tier 1 or Tier 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65-75%</a:t>
                      </a:r>
                    </a:p>
                  </a:txBody>
                  <a:tcPr anchor="ctr">
                    <a:solidFill>
                      <a:schemeClr val="bg1">
                        <a:lumMod val="95000"/>
                      </a:schemeClr>
                    </a:solidFill>
                  </a:tcPr>
                </a:tc>
                <a:extLst>
                  <a:ext uri="{0D108BD9-81ED-4DB2-BD59-A6C34878D82A}">
                    <a16:rowId xmlns:a16="http://schemas.microsoft.com/office/drawing/2014/main" val="400827400"/>
                  </a:ext>
                </a:extLst>
              </a:tr>
            </a:tbl>
          </a:graphicData>
        </a:graphic>
      </p:graphicFrame>
      <p:sp>
        <p:nvSpPr>
          <p:cNvPr id="10" name="Rectangle 9">
            <a:extLst>
              <a:ext uri="{FF2B5EF4-FFF2-40B4-BE49-F238E27FC236}">
                <a16:creationId xmlns:a16="http://schemas.microsoft.com/office/drawing/2014/main" id="{42778856-AD86-4BA5-A455-107C5081448D}"/>
              </a:ext>
            </a:extLst>
          </p:cNvPr>
          <p:cNvSpPr/>
          <p:nvPr/>
        </p:nvSpPr>
        <p:spPr>
          <a:xfrm>
            <a:off x="382138" y="939375"/>
            <a:ext cx="7836981" cy="738664"/>
          </a:xfrm>
          <a:prstGeom prst="rect">
            <a:avLst/>
          </a:prstGeom>
        </p:spPr>
        <p:txBody>
          <a:bodyPr wrap="square" lIns="91440" tIns="45720" rIns="91440" bIns="45720" numCol="1" anchor="t">
            <a:spAutoFit/>
          </a:bodyPr>
          <a:lstStyle/>
          <a:p>
            <a:pPr marL="285750" indent="-285750">
              <a:spcAft>
                <a:spcPts val="400"/>
              </a:spcAft>
              <a:buClr>
                <a:srgbClr val="006498"/>
              </a:buClr>
              <a:buFont typeface="LucidaGrande" charset="0"/>
              <a:buChar char="+"/>
              <a:defRPr/>
            </a:pPr>
            <a:r>
              <a:rPr lang="en-US" sz="1400" dirty="0">
                <a:solidFill>
                  <a:srgbClr val="E7E6E6">
                    <a:lumMod val="50000"/>
                  </a:srgbClr>
                </a:solidFill>
              </a:rPr>
              <a:t>MCCN can stratify new CP enrollees into prioritized care coordination tiers for enhanced outreach, engagement, and care coordination activities. The criteria below are informed by the results of the predictive regression analyses.  </a:t>
            </a:r>
          </a:p>
        </p:txBody>
      </p:sp>
    </p:spTree>
    <p:extLst>
      <p:ext uri="{BB962C8B-B14F-4D97-AF65-F5344CB8AC3E}">
        <p14:creationId xmlns:p14="http://schemas.microsoft.com/office/powerpoint/2010/main" val="147872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39">
            <a:extLst>
              <a:ext uri="{FF2B5EF4-FFF2-40B4-BE49-F238E27FC236}">
                <a16:creationId xmlns:a16="http://schemas.microsoft.com/office/drawing/2014/main" id="{307656A1-26C9-49E8-BD9A-4AE0F7EEF0A5}"/>
              </a:ext>
            </a:extLst>
          </p:cNvPr>
          <p:cNvSpPr/>
          <p:nvPr/>
        </p:nvSpPr>
        <p:spPr>
          <a:xfrm>
            <a:off x="4533384" y="4628555"/>
            <a:ext cx="438997" cy="86049"/>
          </a:xfrm>
          <a:prstGeom prst="roundRect">
            <a:avLst>
              <a:gd name="adj" fmla="val 50000"/>
            </a:avLst>
          </a:prstGeom>
          <a:solidFill>
            <a:srgbClr val="86AB5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id-ID" sz="2000" dirty="0">
              <a:solidFill>
                <a:schemeClr val="bg1"/>
              </a:solidFill>
            </a:endParaRPr>
          </a:p>
        </p:txBody>
      </p:sp>
      <p:sp>
        <p:nvSpPr>
          <p:cNvPr id="28" name="Rounded Rectangle 39">
            <a:extLst>
              <a:ext uri="{FF2B5EF4-FFF2-40B4-BE49-F238E27FC236}">
                <a16:creationId xmlns:a16="http://schemas.microsoft.com/office/drawing/2014/main" id="{CDC34AD3-DA32-49DC-AC2B-9049CE306305}"/>
              </a:ext>
            </a:extLst>
          </p:cNvPr>
          <p:cNvSpPr/>
          <p:nvPr/>
        </p:nvSpPr>
        <p:spPr>
          <a:xfrm>
            <a:off x="4535798" y="3739681"/>
            <a:ext cx="438997" cy="86049"/>
          </a:xfrm>
          <a:prstGeom prst="roundRect">
            <a:avLst>
              <a:gd name="adj" fmla="val 50000"/>
            </a:avLst>
          </a:prstGeom>
          <a:solidFill>
            <a:srgbClr val="86AB5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id-ID" sz="20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Project Overview</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CF8067-BED9-4FE1-A515-65486EAFF04D}"/>
              </a:ext>
            </a:extLst>
          </p:cNvPr>
          <p:cNvSpPr/>
          <p:nvPr/>
        </p:nvSpPr>
        <p:spPr>
          <a:xfrm>
            <a:off x="543989" y="871027"/>
            <a:ext cx="8228535" cy="2021066"/>
          </a:xfrm>
          <a:prstGeom prst="rect">
            <a:avLst/>
          </a:prstGeom>
        </p:spPr>
        <p:txBody>
          <a:bodyPr wrap="square" lIns="91440" tIns="45720" rIns="91440" bIns="45720" anchor="t">
            <a:spAutoFit/>
          </a:bodyPr>
          <a:lstStyle/>
          <a:p>
            <a:pPr marL="285750" indent="-285750">
              <a:spcAft>
                <a:spcPts val="400"/>
              </a:spcAft>
              <a:buClr>
                <a:srgbClr val="006498"/>
              </a:buClr>
              <a:buFont typeface="LucidaGrande" charset="0"/>
              <a:buChar char="+"/>
              <a:defRPr/>
            </a:pPr>
            <a:r>
              <a:rPr lang="en-US" sz="1400" b="1" dirty="0">
                <a:solidFill>
                  <a:srgbClr val="E7E6E6">
                    <a:lumMod val="50000"/>
                  </a:srgbClr>
                </a:solidFill>
              </a:rPr>
              <a:t>Project Goal</a:t>
            </a:r>
          </a:p>
          <a:p>
            <a:pPr marL="285750">
              <a:spcAft>
                <a:spcPts val="400"/>
              </a:spcAft>
              <a:buClr>
                <a:srgbClr val="006498"/>
              </a:buClr>
              <a:defRPr/>
            </a:pPr>
            <a:r>
              <a:rPr lang="en-US" sz="1400" dirty="0">
                <a:solidFill>
                  <a:srgbClr val="E7E6E6">
                    <a:lumMod val="50000"/>
                  </a:srgbClr>
                </a:solidFill>
              </a:rPr>
              <a:t>Develop a robust predictive modeling tool to support LTSS community partner (CP) enrollee risk stratification and care coordination efforts, guide appropriate population health interventions, and influence future value-based payments</a:t>
            </a:r>
          </a:p>
          <a:p>
            <a:pPr marL="285750" indent="-285750">
              <a:spcAft>
                <a:spcPts val="400"/>
              </a:spcAft>
              <a:buClr>
                <a:srgbClr val="006498"/>
              </a:buClr>
              <a:buFont typeface="LucidaGrande" charset="0"/>
              <a:buChar char="+"/>
              <a:defRPr/>
            </a:pPr>
            <a:r>
              <a:rPr lang="en-US" sz="1400" b="1" dirty="0">
                <a:solidFill>
                  <a:srgbClr val="E7E6E6">
                    <a:lumMod val="50000"/>
                  </a:srgbClr>
                </a:solidFill>
                <a:cs typeface="Calibri"/>
              </a:rPr>
              <a:t>Study Question</a:t>
            </a:r>
            <a:endParaRPr lang="en-US" sz="1400" dirty="0">
              <a:solidFill>
                <a:srgbClr val="E7E6E6">
                  <a:lumMod val="50000"/>
                </a:srgbClr>
              </a:solidFill>
              <a:cs typeface="Calibri"/>
            </a:endParaRPr>
          </a:p>
          <a:p>
            <a:pPr marL="285750">
              <a:spcAft>
                <a:spcPts val="400"/>
              </a:spcAft>
              <a:buClr>
                <a:srgbClr val="006498"/>
              </a:buClr>
              <a:defRPr/>
            </a:pPr>
            <a:r>
              <a:rPr lang="en-US" sz="1400" dirty="0">
                <a:solidFill>
                  <a:srgbClr val="E7E6E6">
                    <a:lumMod val="50000"/>
                  </a:srgbClr>
                </a:solidFill>
              </a:rPr>
              <a:t>What is the association between key demographic and LTSS Assessment indicators and inpatient and emergency department utilization for individuals enrolled in MCCN’s CP program?</a:t>
            </a:r>
          </a:p>
          <a:p>
            <a:pPr marL="285750" indent="-285750">
              <a:spcAft>
                <a:spcPts val="400"/>
              </a:spcAft>
              <a:buClr>
                <a:srgbClr val="006498"/>
              </a:buClr>
              <a:buFont typeface="LucidaGrande" charset="0"/>
              <a:buChar char="+"/>
              <a:defRPr/>
            </a:pPr>
            <a:endParaRPr kumimoji="0" lang="en-US" sz="1400" i="0" u="none" strike="noStrike" kern="1200" cap="none" spc="0" normalizeH="0" baseline="0" noProof="0" dirty="0">
              <a:ln>
                <a:noFill/>
              </a:ln>
              <a:solidFill>
                <a:srgbClr val="E7E6E6">
                  <a:lumMod val="50000"/>
                </a:srgbClr>
              </a:solidFill>
              <a:effectLst/>
              <a:uLnTx/>
              <a:uFillTx/>
              <a:latin typeface="Calibri" panose="020F0502020204030204"/>
              <a:ea typeface="+mn-ea"/>
              <a:cs typeface="Calibri"/>
            </a:endParaRPr>
          </a:p>
        </p:txBody>
      </p:sp>
      <p:sp>
        <p:nvSpPr>
          <p:cNvPr id="11" name="Rounded Rectangle 36">
            <a:extLst>
              <a:ext uri="{FF2B5EF4-FFF2-40B4-BE49-F238E27FC236}">
                <a16:creationId xmlns:a16="http://schemas.microsoft.com/office/drawing/2014/main" id="{121F11A4-8782-4111-AD45-1474DA1051A9}"/>
              </a:ext>
            </a:extLst>
          </p:cNvPr>
          <p:cNvSpPr/>
          <p:nvPr/>
        </p:nvSpPr>
        <p:spPr>
          <a:xfrm rot="2700000">
            <a:off x="5493718" y="3671339"/>
            <a:ext cx="277270" cy="83658"/>
          </a:xfrm>
          <a:prstGeom prst="roundRect">
            <a:avLst>
              <a:gd name="adj" fmla="val 50000"/>
            </a:avLst>
          </a:prstGeom>
          <a:solidFill>
            <a:srgbClr val="86AB5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sp>
        <p:nvSpPr>
          <p:cNvPr id="12" name="Rounded Rectangle 38">
            <a:extLst>
              <a:ext uri="{FF2B5EF4-FFF2-40B4-BE49-F238E27FC236}">
                <a16:creationId xmlns:a16="http://schemas.microsoft.com/office/drawing/2014/main" id="{987AE980-A71A-4BB1-B091-9450541FA9CC}"/>
              </a:ext>
            </a:extLst>
          </p:cNvPr>
          <p:cNvSpPr/>
          <p:nvPr/>
        </p:nvSpPr>
        <p:spPr>
          <a:xfrm rot="8100000">
            <a:off x="5504058" y="3799326"/>
            <a:ext cx="268735" cy="86049"/>
          </a:xfrm>
          <a:prstGeom prst="roundRect">
            <a:avLst>
              <a:gd name="adj" fmla="val 50000"/>
            </a:avLst>
          </a:prstGeom>
          <a:solidFill>
            <a:srgbClr val="86AB5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sp>
        <p:nvSpPr>
          <p:cNvPr id="13" name="Rounded Rectangle 39">
            <a:extLst>
              <a:ext uri="{FF2B5EF4-FFF2-40B4-BE49-F238E27FC236}">
                <a16:creationId xmlns:a16="http://schemas.microsoft.com/office/drawing/2014/main" id="{F75B77E6-29B7-4D8C-A264-9F8D46BFEEFD}"/>
              </a:ext>
            </a:extLst>
          </p:cNvPr>
          <p:cNvSpPr/>
          <p:nvPr/>
        </p:nvSpPr>
        <p:spPr>
          <a:xfrm>
            <a:off x="5307577" y="3739682"/>
            <a:ext cx="438997" cy="86049"/>
          </a:xfrm>
          <a:prstGeom prst="roundRect">
            <a:avLst>
              <a:gd name="adj" fmla="val 50000"/>
            </a:avLst>
          </a:prstGeom>
          <a:solidFill>
            <a:srgbClr val="86AB5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id-ID" sz="2000" dirty="0">
              <a:solidFill>
                <a:schemeClr val="bg1"/>
              </a:solidFill>
            </a:endParaRPr>
          </a:p>
        </p:txBody>
      </p:sp>
      <p:sp>
        <p:nvSpPr>
          <p:cNvPr id="17" name="TextBox 16">
            <a:extLst>
              <a:ext uri="{FF2B5EF4-FFF2-40B4-BE49-F238E27FC236}">
                <a16:creationId xmlns:a16="http://schemas.microsoft.com/office/drawing/2014/main" id="{C4852FD6-3727-48B7-B4DC-B47669FE5D48}"/>
              </a:ext>
            </a:extLst>
          </p:cNvPr>
          <p:cNvSpPr txBox="1"/>
          <p:nvPr/>
        </p:nvSpPr>
        <p:spPr>
          <a:xfrm>
            <a:off x="5781446" y="3523088"/>
            <a:ext cx="2656372" cy="461665"/>
          </a:xfrm>
          <a:prstGeom prst="rect">
            <a:avLst/>
          </a:prstGeom>
          <a:solidFill>
            <a:srgbClr val="86AB5D"/>
          </a:solidFill>
        </p:spPr>
        <p:txBody>
          <a:bodyPr wrap="square" rtlCol="0">
            <a:spAutoFit/>
          </a:bodyPr>
          <a:lstStyle/>
          <a:p>
            <a:pPr algn="ctr"/>
            <a:r>
              <a:rPr lang="en-US" sz="2400" b="1" dirty="0">
                <a:solidFill>
                  <a:schemeClr val="bg1"/>
                </a:solidFill>
              </a:rPr>
              <a:t>Hospitalizations</a:t>
            </a:r>
          </a:p>
        </p:txBody>
      </p:sp>
      <p:sp>
        <p:nvSpPr>
          <p:cNvPr id="18" name="TextBox 17">
            <a:extLst>
              <a:ext uri="{FF2B5EF4-FFF2-40B4-BE49-F238E27FC236}">
                <a16:creationId xmlns:a16="http://schemas.microsoft.com/office/drawing/2014/main" id="{7EE895F2-0827-4532-9AF2-49FFFF7B5B55}"/>
              </a:ext>
            </a:extLst>
          </p:cNvPr>
          <p:cNvSpPr txBox="1"/>
          <p:nvPr/>
        </p:nvSpPr>
        <p:spPr>
          <a:xfrm>
            <a:off x="5781446" y="4433894"/>
            <a:ext cx="2656372" cy="461665"/>
          </a:xfrm>
          <a:prstGeom prst="rect">
            <a:avLst/>
          </a:prstGeom>
          <a:solidFill>
            <a:srgbClr val="86AB5D"/>
          </a:solidFill>
        </p:spPr>
        <p:txBody>
          <a:bodyPr wrap="square" rtlCol="0">
            <a:spAutoFit/>
          </a:bodyPr>
          <a:lstStyle/>
          <a:p>
            <a:pPr algn="ctr"/>
            <a:r>
              <a:rPr lang="en-US" sz="2400" b="1" dirty="0">
                <a:solidFill>
                  <a:schemeClr val="bg1"/>
                </a:solidFill>
              </a:rPr>
              <a:t>ED visits</a:t>
            </a:r>
          </a:p>
        </p:txBody>
      </p:sp>
      <p:sp>
        <p:nvSpPr>
          <p:cNvPr id="19" name="Rectangle 18">
            <a:extLst>
              <a:ext uri="{FF2B5EF4-FFF2-40B4-BE49-F238E27FC236}">
                <a16:creationId xmlns:a16="http://schemas.microsoft.com/office/drawing/2014/main" id="{4A4A1963-D8B0-46B0-935F-109CC5D3B8A1}"/>
              </a:ext>
            </a:extLst>
          </p:cNvPr>
          <p:cNvSpPr/>
          <p:nvPr/>
        </p:nvSpPr>
        <p:spPr>
          <a:xfrm>
            <a:off x="840018" y="3148452"/>
            <a:ext cx="3380352" cy="2339102"/>
          </a:xfrm>
          <a:prstGeom prst="rect">
            <a:avLst/>
          </a:prstGeom>
        </p:spPr>
        <p:txBody>
          <a:bodyPr wrap="square" lIns="91440" tIns="45720" rIns="91440" bIns="45720" anchor="t">
            <a:spAutoFit/>
          </a:bodyPr>
          <a:lstStyle/>
          <a:p>
            <a:pPr marL="285750" indent="-285750">
              <a:spcAft>
                <a:spcPts val="400"/>
              </a:spcAft>
              <a:buClr>
                <a:srgbClr val="006498"/>
              </a:buClr>
              <a:buFont typeface="LucidaGrande" charset="0"/>
              <a:buChar char="+"/>
              <a:defRPr/>
            </a:pPr>
            <a:r>
              <a:rPr lang="en-US" dirty="0">
                <a:solidFill>
                  <a:srgbClr val="E7E6E6">
                    <a:lumMod val="50000"/>
                  </a:srgbClr>
                </a:solidFill>
              </a:rPr>
              <a:t>Age</a:t>
            </a:r>
          </a:p>
          <a:p>
            <a:pPr marL="285750" indent="-285750">
              <a:spcAft>
                <a:spcPts val="400"/>
              </a:spcAft>
              <a:buClr>
                <a:srgbClr val="006498"/>
              </a:buClr>
              <a:buFont typeface="LucidaGrande" charset="0"/>
              <a:buChar char="+"/>
              <a:defRPr/>
            </a:pPr>
            <a:r>
              <a:rPr lang="en-US" dirty="0">
                <a:solidFill>
                  <a:srgbClr val="E7E6E6">
                    <a:lumMod val="50000"/>
                  </a:srgbClr>
                </a:solidFill>
              </a:rPr>
              <a:t>Gender</a:t>
            </a:r>
          </a:p>
          <a:p>
            <a:pPr marL="285750" indent="-285750">
              <a:spcAft>
                <a:spcPts val="400"/>
              </a:spcAft>
              <a:buClr>
                <a:srgbClr val="006498"/>
              </a:buClr>
              <a:buFont typeface="LucidaGrande" charset="0"/>
              <a:buChar char="+"/>
              <a:defRPr/>
            </a:pPr>
            <a:r>
              <a:rPr lang="en-US" dirty="0">
                <a:solidFill>
                  <a:srgbClr val="E7E6E6">
                    <a:lumMod val="50000"/>
                  </a:srgbClr>
                </a:solidFill>
              </a:rPr>
              <a:t>Risk Score</a:t>
            </a:r>
          </a:p>
          <a:p>
            <a:pPr marL="285750" indent="-285750">
              <a:spcAft>
                <a:spcPts val="400"/>
              </a:spcAft>
              <a:buClr>
                <a:srgbClr val="006498"/>
              </a:buClr>
              <a:buFont typeface="LucidaGrande" charset="0"/>
              <a:buChar char="+"/>
              <a:defRPr/>
            </a:pPr>
            <a:r>
              <a:rPr lang="en-US" dirty="0">
                <a:solidFill>
                  <a:srgbClr val="E7E6E6">
                    <a:lumMod val="50000"/>
                  </a:srgbClr>
                </a:solidFill>
              </a:rPr>
              <a:t>CP Enrollment Days</a:t>
            </a:r>
          </a:p>
          <a:p>
            <a:pPr marL="285750" indent="-285750">
              <a:spcAft>
                <a:spcPts val="400"/>
              </a:spcAft>
              <a:buClr>
                <a:srgbClr val="006498"/>
              </a:buClr>
              <a:buFont typeface="LucidaGrande" charset="0"/>
              <a:buChar char="+"/>
              <a:defRPr/>
            </a:pPr>
            <a:r>
              <a:rPr lang="en-US" dirty="0">
                <a:solidFill>
                  <a:srgbClr val="E7E6E6">
                    <a:lumMod val="50000"/>
                  </a:srgbClr>
                </a:solidFill>
              </a:rPr>
              <a:t>Functional Status (ADLs, IADLs)</a:t>
            </a:r>
          </a:p>
          <a:p>
            <a:pPr marL="285750" indent="-285750">
              <a:spcAft>
                <a:spcPts val="400"/>
              </a:spcAft>
              <a:buClr>
                <a:srgbClr val="006498"/>
              </a:buClr>
              <a:buFont typeface="LucidaGrande" charset="0"/>
              <a:buChar char="+"/>
              <a:defRPr/>
            </a:pPr>
            <a:r>
              <a:rPr lang="en-US" dirty="0">
                <a:solidFill>
                  <a:srgbClr val="E7E6E6">
                    <a:lumMod val="50000"/>
                  </a:srgbClr>
                </a:solidFill>
              </a:rPr>
              <a:t>Mood, significant life changes</a:t>
            </a:r>
          </a:p>
          <a:p>
            <a:pPr marL="285750" indent="-285750">
              <a:spcAft>
                <a:spcPts val="400"/>
              </a:spcAft>
              <a:buClr>
                <a:srgbClr val="006498"/>
              </a:buClr>
              <a:buFont typeface="LucidaGrande" charset="0"/>
              <a:buChar char="+"/>
              <a:defRPr/>
            </a:pPr>
            <a:r>
              <a:rPr lang="en-US" dirty="0">
                <a:solidFill>
                  <a:srgbClr val="E7E6E6">
                    <a:lumMod val="50000"/>
                  </a:srgbClr>
                </a:solidFill>
              </a:rPr>
              <a:t>Social Participation</a:t>
            </a:r>
            <a:endParaRPr kumimoji="0" lang="en-US" i="0" u="none" strike="noStrike" kern="1200" cap="none" spc="0" normalizeH="0" baseline="0" noProof="0" dirty="0">
              <a:ln>
                <a:noFill/>
              </a:ln>
              <a:solidFill>
                <a:srgbClr val="E7E6E6">
                  <a:lumMod val="50000"/>
                </a:srgbClr>
              </a:solidFill>
              <a:effectLst/>
              <a:uLnTx/>
              <a:uFillTx/>
              <a:latin typeface="Calibri" panose="020F0502020204030204"/>
              <a:ea typeface="+mn-ea"/>
              <a:cs typeface="Calibri"/>
            </a:endParaRPr>
          </a:p>
        </p:txBody>
      </p:sp>
      <p:sp>
        <p:nvSpPr>
          <p:cNvPr id="22" name="Rectangle 21">
            <a:extLst>
              <a:ext uri="{FF2B5EF4-FFF2-40B4-BE49-F238E27FC236}">
                <a16:creationId xmlns:a16="http://schemas.microsoft.com/office/drawing/2014/main" id="{15D72EBF-1D15-4236-8346-4676FC4EF3F0}"/>
              </a:ext>
            </a:extLst>
          </p:cNvPr>
          <p:cNvSpPr/>
          <p:nvPr/>
        </p:nvSpPr>
        <p:spPr>
          <a:xfrm>
            <a:off x="801957" y="3719953"/>
            <a:ext cx="3496195" cy="1774569"/>
          </a:xfrm>
          <a:prstGeom prst="rect">
            <a:avLst/>
          </a:prstGeom>
          <a:noFill/>
          <a:ln w="41275">
            <a:solidFill>
              <a:srgbClr val="86A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6">
            <a:extLst>
              <a:ext uri="{FF2B5EF4-FFF2-40B4-BE49-F238E27FC236}">
                <a16:creationId xmlns:a16="http://schemas.microsoft.com/office/drawing/2014/main" id="{A3D7BAA2-0C98-4A4E-AC1D-A3BE2C6F9C0B}"/>
              </a:ext>
            </a:extLst>
          </p:cNvPr>
          <p:cNvSpPr/>
          <p:nvPr/>
        </p:nvSpPr>
        <p:spPr>
          <a:xfrm rot="2700000">
            <a:off x="5508595" y="4554138"/>
            <a:ext cx="277270" cy="83658"/>
          </a:xfrm>
          <a:prstGeom prst="roundRect">
            <a:avLst>
              <a:gd name="adj" fmla="val 50000"/>
            </a:avLst>
          </a:prstGeom>
          <a:solidFill>
            <a:srgbClr val="86AB5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sp>
        <p:nvSpPr>
          <p:cNvPr id="25" name="Rounded Rectangle 38">
            <a:extLst>
              <a:ext uri="{FF2B5EF4-FFF2-40B4-BE49-F238E27FC236}">
                <a16:creationId xmlns:a16="http://schemas.microsoft.com/office/drawing/2014/main" id="{243FF0FE-E6FD-4CE9-89B6-5247C098AF12}"/>
              </a:ext>
            </a:extLst>
          </p:cNvPr>
          <p:cNvSpPr/>
          <p:nvPr/>
        </p:nvSpPr>
        <p:spPr>
          <a:xfrm rot="8100000">
            <a:off x="5518935" y="4682125"/>
            <a:ext cx="268735" cy="86049"/>
          </a:xfrm>
          <a:prstGeom prst="roundRect">
            <a:avLst>
              <a:gd name="adj" fmla="val 50000"/>
            </a:avLst>
          </a:prstGeom>
          <a:solidFill>
            <a:srgbClr val="86AB5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sp>
        <p:nvSpPr>
          <p:cNvPr id="26" name="Rounded Rectangle 39">
            <a:extLst>
              <a:ext uri="{FF2B5EF4-FFF2-40B4-BE49-F238E27FC236}">
                <a16:creationId xmlns:a16="http://schemas.microsoft.com/office/drawing/2014/main" id="{58E3FF3A-8C45-4FA9-B1DB-6466303D8901}"/>
              </a:ext>
            </a:extLst>
          </p:cNvPr>
          <p:cNvSpPr/>
          <p:nvPr/>
        </p:nvSpPr>
        <p:spPr>
          <a:xfrm>
            <a:off x="5307577" y="4622481"/>
            <a:ext cx="453874" cy="86049"/>
          </a:xfrm>
          <a:prstGeom prst="roundRect">
            <a:avLst>
              <a:gd name="adj" fmla="val 50000"/>
            </a:avLst>
          </a:prstGeom>
          <a:solidFill>
            <a:srgbClr val="86AB5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id-ID" sz="2000" dirty="0">
              <a:solidFill>
                <a:schemeClr val="bg1"/>
              </a:solidFill>
            </a:endParaRPr>
          </a:p>
        </p:txBody>
      </p:sp>
      <p:pic>
        <p:nvPicPr>
          <p:cNvPr id="4" name="Graphic 3" descr="Help">
            <a:extLst>
              <a:ext uri="{FF2B5EF4-FFF2-40B4-BE49-F238E27FC236}">
                <a16:creationId xmlns:a16="http://schemas.microsoft.com/office/drawing/2014/main" id="{0D7E4299-4565-453E-B95C-1DC1349EE7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9740" y="4357534"/>
            <a:ext cx="655377" cy="655377"/>
          </a:xfrm>
          <a:prstGeom prst="rect">
            <a:avLst/>
          </a:prstGeom>
        </p:spPr>
      </p:pic>
      <p:pic>
        <p:nvPicPr>
          <p:cNvPr id="27" name="Graphic 26" descr="Help">
            <a:extLst>
              <a:ext uri="{FF2B5EF4-FFF2-40B4-BE49-F238E27FC236}">
                <a16:creationId xmlns:a16="http://schemas.microsoft.com/office/drawing/2014/main" id="{8CCC112C-6F25-4AFA-A311-552F30064B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5688" y="3484399"/>
            <a:ext cx="655377" cy="655377"/>
          </a:xfrm>
          <a:prstGeom prst="rect">
            <a:avLst/>
          </a:prstGeom>
        </p:spPr>
      </p:pic>
      <p:sp>
        <p:nvSpPr>
          <p:cNvPr id="23" name="TextBox 22">
            <a:extLst>
              <a:ext uri="{FF2B5EF4-FFF2-40B4-BE49-F238E27FC236}">
                <a16:creationId xmlns:a16="http://schemas.microsoft.com/office/drawing/2014/main" id="{A34DA031-A028-465B-9979-261362E579CE}"/>
              </a:ext>
            </a:extLst>
          </p:cNvPr>
          <p:cNvSpPr txBox="1"/>
          <p:nvPr/>
        </p:nvSpPr>
        <p:spPr>
          <a:xfrm>
            <a:off x="780472" y="2922924"/>
            <a:ext cx="3522981" cy="830997"/>
          </a:xfrm>
          <a:prstGeom prst="rect">
            <a:avLst/>
          </a:prstGeom>
          <a:solidFill>
            <a:srgbClr val="86AB5D"/>
          </a:solidFill>
        </p:spPr>
        <p:txBody>
          <a:bodyPr wrap="square" rtlCol="0">
            <a:spAutoFit/>
          </a:bodyPr>
          <a:lstStyle/>
          <a:p>
            <a:pPr algn="ctr"/>
            <a:r>
              <a:rPr lang="en-US" sz="2400" b="1" dirty="0">
                <a:solidFill>
                  <a:schemeClr val="bg1"/>
                </a:solidFill>
              </a:rPr>
              <a:t>Potential Explanatory Variables</a:t>
            </a:r>
          </a:p>
        </p:txBody>
      </p:sp>
    </p:spTree>
    <p:extLst>
      <p:ext uri="{BB962C8B-B14F-4D97-AF65-F5344CB8AC3E}">
        <p14:creationId xmlns:p14="http://schemas.microsoft.com/office/powerpoint/2010/main" val="143588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Project Background</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CF8067-BED9-4FE1-A515-65486EAFF04D}"/>
              </a:ext>
            </a:extLst>
          </p:cNvPr>
          <p:cNvSpPr/>
          <p:nvPr/>
        </p:nvSpPr>
        <p:spPr>
          <a:xfrm>
            <a:off x="543989" y="871027"/>
            <a:ext cx="5203537" cy="1436291"/>
          </a:xfrm>
          <a:prstGeom prst="rect">
            <a:avLst/>
          </a:prstGeom>
        </p:spPr>
        <p:txBody>
          <a:bodyPr wrap="square" lIns="91440" tIns="45720" rIns="91440" bIns="45720" numCol="1" anchor="t">
            <a:spAutoFit/>
          </a:bodyPr>
          <a:lstStyle/>
          <a:p>
            <a:pPr>
              <a:spcAft>
                <a:spcPts val="400"/>
              </a:spcAft>
              <a:buClr>
                <a:srgbClr val="006498"/>
              </a:buClr>
              <a:defRPr/>
            </a:pPr>
            <a:r>
              <a:rPr lang="en-US" sz="1400" b="1" dirty="0">
                <a:solidFill>
                  <a:srgbClr val="E7E6E6">
                    <a:lumMod val="50000"/>
                  </a:srgbClr>
                </a:solidFill>
              </a:rPr>
              <a:t>Massachusetts Care Coordination Network (MCCN)</a:t>
            </a:r>
          </a:p>
          <a:p>
            <a:pPr marL="285750" indent="-285750">
              <a:spcAft>
                <a:spcPts val="400"/>
              </a:spcAft>
              <a:buClr>
                <a:srgbClr val="006498"/>
              </a:buClr>
              <a:buFont typeface="LucidaGrande" charset="0"/>
              <a:buChar char="+"/>
              <a:defRPr/>
            </a:pPr>
            <a:r>
              <a:rPr lang="en-US" sz="1400" dirty="0">
                <a:solidFill>
                  <a:srgbClr val="E7E6E6">
                    <a:lumMod val="50000"/>
                  </a:srgbClr>
                </a:solidFill>
              </a:rPr>
              <a:t>MCCN is a partnership of health and human service agencies that provide integrated, comprehensive care coordination to people who are enrolled in MassHealth and have complex, lifelong needs. By coordinating care, MCCN matches supports to each person’s needs and help people build self-directed, fulfilling lives. </a:t>
            </a:r>
          </a:p>
        </p:txBody>
      </p:sp>
      <p:pic>
        <p:nvPicPr>
          <p:cNvPr id="2" name="Picture 1">
            <a:extLst>
              <a:ext uri="{FF2B5EF4-FFF2-40B4-BE49-F238E27FC236}">
                <a16:creationId xmlns:a16="http://schemas.microsoft.com/office/drawing/2014/main" id="{06A07065-A26E-47DA-B3C0-833D0604B8BB}"/>
              </a:ext>
            </a:extLst>
          </p:cNvPr>
          <p:cNvPicPr>
            <a:picLocks noChangeAspect="1"/>
          </p:cNvPicPr>
          <p:nvPr/>
        </p:nvPicPr>
        <p:blipFill>
          <a:blip r:embed="rId4"/>
          <a:stretch>
            <a:fillRect/>
          </a:stretch>
        </p:blipFill>
        <p:spPr>
          <a:xfrm>
            <a:off x="5975062" y="980165"/>
            <a:ext cx="2445038" cy="1251325"/>
          </a:xfrm>
          <a:prstGeom prst="rect">
            <a:avLst/>
          </a:prstGeom>
        </p:spPr>
      </p:pic>
      <p:sp>
        <p:nvSpPr>
          <p:cNvPr id="31" name="Rectangle 30">
            <a:extLst>
              <a:ext uri="{FF2B5EF4-FFF2-40B4-BE49-F238E27FC236}">
                <a16:creationId xmlns:a16="http://schemas.microsoft.com/office/drawing/2014/main" id="{E9B25BA9-17C6-449D-81D9-C52A0458D42E}"/>
              </a:ext>
            </a:extLst>
          </p:cNvPr>
          <p:cNvSpPr/>
          <p:nvPr/>
        </p:nvSpPr>
        <p:spPr>
          <a:xfrm>
            <a:off x="530705" y="2294161"/>
            <a:ext cx="8185272" cy="1651734"/>
          </a:xfrm>
          <a:prstGeom prst="rect">
            <a:avLst/>
          </a:prstGeom>
        </p:spPr>
        <p:txBody>
          <a:bodyPr wrap="square" lIns="91440" tIns="45720" rIns="91440" bIns="45720" numCol="1" anchor="t">
            <a:spAutoFit/>
          </a:bodyPr>
          <a:lstStyle/>
          <a:p>
            <a:pPr marL="285750" indent="-285750">
              <a:spcAft>
                <a:spcPts val="400"/>
              </a:spcAft>
              <a:buClr>
                <a:srgbClr val="006498"/>
              </a:buClr>
              <a:buFont typeface="LucidaGrande" charset="0"/>
              <a:buChar char="+"/>
              <a:defRPr/>
            </a:pPr>
            <a:r>
              <a:rPr lang="en-US" sz="1400" dirty="0">
                <a:solidFill>
                  <a:srgbClr val="E7E6E6">
                    <a:lumMod val="50000"/>
                  </a:srgbClr>
                </a:solidFill>
              </a:rPr>
              <a:t>MCCN is the largest LTSS CP in Massachusetts, covering broad geographic areas in the Northern, Central and Southern areas of the state and contracts with MassHealth Accountable Care Organizations (ACO). </a:t>
            </a:r>
          </a:p>
          <a:p>
            <a:pPr marL="285750" indent="-285750">
              <a:spcAft>
                <a:spcPts val="400"/>
              </a:spcAft>
              <a:buClr>
                <a:srgbClr val="006498"/>
              </a:buClr>
              <a:buFont typeface="LucidaGrande" charset="0"/>
              <a:buChar char="+"/>
              <a:defRPr/>
            </a:pPr>
            <a:r>
              <a:rPr lang="en-US" sz="1400" dirty="0">
                <a:solidFill>
                  <a:srgbClr val="E7E6E6">
                    <a:lumMod val="50000"/>
                  </a:srgbClr>
                </a:solidFill>
              </a:rPr>
              <a:t>MCCN provides coordination to MassHealth members with complex Long-Term Services and Supports (LTSS) needs, including individuals with complex LTSS needs, individuals with brain injury or cognitive impairments, individuals with physical disabilities, individuals with Intellectual Disabilities and Developmental Disabilities (I/DD), including autism, older adults (up to age 64) with LTSS needs, children and youth (ages 3 - 21) with LTSS needs.</a:t>
            </a:r>
          </a:p>
        </p:txBody>
      </p:sp>
    </p:spTree>
    <p:extLst>
      <p:ext uri="{BB962C8B-B14F-4D97-AF65-F5344CB8AC3E}">
        <p14:creationId xmlns:p14="http://schemas.microsoft.com/office/powerpoint/2010/main" val="2922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Project Background</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CF8067-BED9-4FE1-A515-65486EAFF04D}"/>
              </a:ext>
            </a:extLst>
          </p:cNvPr>
          <p:cNvSpPr/>
          <p:nvPr/>
        </p:nvSpPr>
        <p:spPr>
          <a:xfrm>
            <a:off x="543989" y="871027"/>
            <a:ext cx="7971361" cy="3898503"/>
          </a:xfrm>
          <a:prstGeom prst="rect">
            <a:avLst/>
          </a:prstGeom>
        </p:spPr>
        <p:txBody>
          <a:bodyPr wrap="square" lIns="91440" tIns="45720" rIns="91440" bIns="45720" numCol="1" anchor="t">
            <a:spAutoFit/>
          </a:bodyPr>
          <a:lstStyle/>
          <a:p>
            <a:pPr>
              <a:spcAft>
                <a:spcPts val="400"/>
              </a:spcAft>
              <a:buClr>
                <a:srgbClr val="006498"/>
              </a:buClr>
              <a:defRPr/>
            </a:pPr>
            <a:r>
              <a:rPr lang="en-US" sz="1400" b="1" dirty="0">
                <a:solidFill>
                  <a:srgbClr val="E7E6E6">
                    <a:lumMod val="50000"/>
                  </a:srgbClr>
                </a:solidFill>
              </a:rPr>
              <a:t>MassHealth Payment Reform Technical Assistance Program</a:t>
            </a:r>
          </a:p>
          <a:p>
            <a:pPr>
              <a:spcAft>
                <a:spcPts val="400"/>
              </a:spcAft>
              <a:buClr>
                <a:srgbClr val="006498"/>
              </a:buClr>
              <a:defRPr/>
            </a:pPr>
            <a:r>
              <a:rPr lang="en-US" sz="1400" dirty="0">
                <a:solidFill>
                  <a:srgbClr val="E7E6E6">
                    <a:lumMod val="50000"/>
                  </a:srgbClr>
                </a:solidFill>
              </a:rPr>
              <a:t>Through the MassHealth Payment Reform Technical Assistance Program, MCCN engaged Health Management Associates (HMA) to develop a predictive modeling tool to support LTSS CP enrollee risk stratification. The model aims to leverage claims and non-claims data for predicting outcomes for MCCN’s LTSS CP enrollees.</a:t>
            </a:r>
          </a:p>
          <a:p>
            <a:pPr marL="285750" indent="-285750">
              <a:spcAft>
                <a:spcPts val="400"/>
              </a:spcAft>
              <a:buClr>
                <a:srgbClr val="006498"/>
              </a:buClr>
              <a:buFont typeface="LucidaGrande" charset="0"/>
              <a:buChar char="+"/>
              <a:defRPr/>
            </a:pPr>
            <a:r>
              <a:rPr lang="en-US" sz="1400" b="1" dirty="0">
                <a:solidFill>
                  <a:srgbClr val="E7E6E6">
                    <a:lumMod val="50000"/>
                  </a:srgbClr>
                </a:solidFill>
              </a:rPr>
              <a:t>Phase 1 Report (April 2019)</a:t>
            </a:r>
            <a:r>
              <a:rPr lang="en-US" sz="1400" dirty="0">
                <a:solidFill>
                  <a:srgbClr val="E7E6E6">
                    <a:lumMod val="50000"/>
                  </a:srgbClr>
                </a:solidFill>
              </a:rPr>
              <a:t> – Summary of analytic needs and resources to develop a predictive model</a:t>
            </a:r>
          </a:p>
          <a:p>
            <a:pPr marL="285750" indent="-285750">
              <a:spcAft>
                <a:spcPts val="400"/>
              </a:spcAft>
              <a:buClr>
                <a:srgbClr val="006498"/>
              </a:buClr>
              <a:buFont typeface="LucidaGrande" charset="0"/>
              <a:buChar char="+"/>
              <a:defRPr/>
            </a:pPr>
            <a:r>
              <a:rPr lang="en-US" sz="1400" b="1" dirty="0">
                <a:solidFill>
                  <a:srgbClr val="E7E6E6">
                    <a:lumMod val="50000"/>
                  </a:srgbClr>
                </a:solidFill>
              </a:rPr>
              <a:t>Phase 2 Report (August 2019) </a:t>
            </a:r>
            <a:r>
              <a:rPr lang="en-US" sz="1400" dirty="0">
                <a:solidFill>
                  <a:srgbClr val="E7E6E6">
                    <a:lumMod val="50000"/>
                  </a:srgbClr>
                </a:solidFill>
              </a:rPr>
              <a:t>– Report on LTSS CP predictive modeling tool development which recommended</a:t>
            </a:r>
          </a:p>
          <a:p>
            <a:pPr marL="742950" lvl="1" indent="-285750">
              <a:spcAft>
                <a:spcPts val="400"/>
              </a:spcAft>
              <a:buClr>
                <a:srgbClr val="006498"/>
              </a:buClr>
              <a:buFont typeface="LucidaGrande" charset="0"/>
              <a:buChar char="+"/>
              <a:defRPr/>
            </a:pPr>
            <a:r>
              <a:rPr lang="en-US" sz="1400" dirty="0">
                <a:solidFill>
                  <a:srgbClr val="E7E6E6">
                    <a:lumMod val="50000"/>
                  </a:srgbClr>
                </a:solidFill>
              </a:rPr>
              <a:t>Seek more comprehensive data from EOHHS including enrollee-specific ACO risk scores</a:t>
            </a:r>
          </a:p>
          <a:p>
            <a:pPr marL="742950" lvl="1" indent="-285750">
              <a:spcAft>
                <a:spcPts val="400"/>
              </a:spcAft>
              <a:buClr>
                <a:srgbClr val="006498"/>
              </a:buClr>
              <a:buFont typeface="LucidaGrande" charset="0"/>
              <a:buChar char="+"/>
              <a:defRPr/>
            </a:pPr>
            <a:r>
              <a:rPr lang="en-US" sz="1400" dirty="0">
                <a:solidFill>
                  <a:srgbClr val="E7E6E6">
                    <a:lumMod val="50000"/>
                  </a:srgbClr>
                </a:solidFill>
              </a:rPr>
              <a:t>Collect uniform LTSS Assessment data on MCCN enrollees across broader set of indicators including activities of daily living (ADLs), independent ADLs (I-ADLs), social participation, and trauma</a:t>
            </a:r>
          </a:p>
          <a:p>
            <a:pPr marL="742950" lvl="1" indent="-285750">
              <a:spcAft>
                <a:spcPts val="400"/>
              </a:spcAft>
              <a:buClr>
                <a:srgbClr val="006498"/>
              </a:buClr>
              <a:buFont typeface="LucidaGrande" charset="0"/>
              <a:buChar char="+"/>
              <a:defRPr/>
            </a:pPr>
            <a:r>
              <a:rPr lang="en-US" sz="1400" dirty="0">
                <a:solidFill>
                  <a:srgbClr val="E7E6E6">
                    <a:lumMod val="50000"/>
                  </a:srgbClr>
                </a:solidFill>
              </a:rPr>
              <a:t>Conduct regression analysis on a merged data file to identify potential explanatory variables that are associated with outcomes such as hospitalizations and emergency department (ED) visits.</a:t>
            </a:r>
          </a:p>
          <a:p>
            <a:pPr marL="285750" indent="-285750">
              <a:spcAft>
                <a:spcPts val="400"/>
              </a:spcAft>
              <a:buClr>
                <a:srgbClr val="006498"/>
              </a:buClr>
              <a:buFont typeface="LucidaGrande" charset="0"/>
              <a:buChar char="+"/>
              <a:defRPr/>
            </a:pPr>
            <a:r>
              <a:rPr lang="en-US" sz="1400" b="1" dirty="0">
                <a:solidFill>
                  <a:srgbClr val="E7E6E6">
                    <a:lumMod val="50000"/>
                  </a:srgbClr>
                </a:solidFill>
              </a:rPr>
              <a:t>Phase 3 Report (March 2021) </a:t>
            </a:r>
            <a:r>
              <a:rPr lang="en-US" sz="1400" dirty="0">
                <a:solidFill>
                  <a:srgbClr val="E7E6E6">
                    <a:lumMod val="50000"/>
                  </a:srgbClr>
                </a:solidFill>
              </a:rPr>
              <a:t>– Final LTSS enrollee risk model including results of regression analysis to identify potential explanatory variables that may be associated with hospitalizations and ED visits.</a:t>
            </a:r>
          </a:p>
        </p:txBody>
      </p:sp>
    </p:spTree>
    <p:extLst>
      <p:ext uri="{BB962C8B-B14F-4D97-AF65-F5344CB8AC3E}">
        <p14:creationId xmlns:p14="http://schemas.microsoft.com/office/powerpoint/2010/main" val="101381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Methods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CF8067-BED9-4FE1-A515-65486EAFF04D}"/>
              </a:ext>
            </a:extLst>
          </p:cNvPr>
          <p:cNvSpPr/>
          <p:nvPr/>
        </p:nvSpPr>
        <p:spPr>
          <a:xfrm>
            <a:off x="543989" y="871027"/>
            <a:ext cx="8161861" cy="4647426"/>
          </a:xfrm>
          <a:prstGeom prst="rect">
            <a:avLst/>
          </a:prstGeom>
        </p:spPr>
        <p:txBody>
          <a:bodyPr wrap="square" lIns="91440" tIns="45720" rIns="91440" bIns="45720" numCol="1" anchor="t">
            <a:spAutoFit/>
          </a:bodyPr>
          <a:lstStyle/>
          <a:p>
            <a:pPr>
              <a:spcAft>
                <a:spcPts val="400"/>
              </a:spcAft>
              <a:buClr>
                <a:srgbClr val="006498"/>
              </a:buClr>
              <a:defRPr/>
            </a:pPr>
            <a:r>
              <a:rPr lang="en-US" sz="1400" b="1" dirty="0">
                <a:solidFill>
                  <a:srgbClr val="E7E6E6">
                    <a:lumMod val="50000"/>
                  </a:srgbClr>
                </a:solidFill>
              </a:rPr>
              <a:t>Data Sources</a:t>
            </a:r>
          </a:p>
          <a:p>
            <a:pPr marL="285750" indent="-285750">
              <a:spcAft>
                <a:spcPts val="400"/>
              </a:spcAft>
              <a:buClr>
                <a:srgbClr val="006498"/>
              </a:buClr>
              <a:buFont typeface="LucidaGrande" charset="0"/>
              <a:buChar char="+"/>
              <a:defRPr/>
            </a:pPr>
            <a:r>
              <a:rPr lang="en-US" sz="1400" dirty="0">
                <a:solidFill>
                  <a:srgbClr val="E7E6E6">
                    <a:lumMod val="50000"/>
                  </a:srgbClr>
                </a:solidFill>
              </a:rPr>
              <a:t>Administrative records from the Massachusetts Medicaid Management Information System and MassHealth Data Warehouse, including member eligibility and enrollment files</a:t>
            </a:r>
          </a:p>
          <a:p>
            <a:pPr marL="285750" indent="-285750">
              <a:spcAft>
                <a:spcPts val="400"/>
              </a:spcAft>
              <a:buClr>
                <a:srgbClr val="006498"/>
              </a:buClr>
              <a:buFont typeface="LucidaGrande" charset="0"/>
              <a:buChar char="+"/>
              <a:defRPr/>
            </a:pPr>
            <a:r>
              <a:rPr lang="en-US" sz="1400" dirty="0">
                <a:solidFill>
                  <a:srgbClr val="E7E6E6">
                    <a:lumMod val="50000"/>
                  </a:srgbClr>
                </a:solidFill>
              </a:rPr>
              <a:t>LTSS Assessment data collected at the time of enrollment by MCCN contracted assessors via a face-to-face or telephonic meeting with the enrollee:</a:t>
            </a:r>
          </a:p>
          <a:p>
            <a:pPr marL="742950" lvl="1" indent="-285750">
              <a:spcAft>
                <a:spcPts val="400"/>
              </a:spcAft>
              <a:buClr>
                <a:srgbClr val="006498"/>
              </a:buClr>
              <a:buFont typeface="LucidaGrande" charset="0"/>
              <a:buChar char="+"/>
              <a:defRPr/>
            </a:pPr>
            <a:r>
              <a:rPr lang="en-US" sz="1400" b="1" dirty="0">
                <a:solidFill>
                  <a:srgbClr val="E7E6E6">
                    <a:lumMod val="50000"/>
                  </a:srgbClr>
                </a:solidFill>
              </a:rPr>
              <a:t>Activities of Daily Living (ADLs) </a:t>
            </a:r>
            <a:r>
              <a:rPr lang="en-US" sz="1400" dirty="0">
                <a:solidFill>
                  <a:srgbClr val="E7E6E6">
                    <a:lumMod val="50000"/>
                  </a:srgbClr>
                </a:solidFill>
              </a:rPr>
              <a:t>– Assistance needed for bathing, grooming, dressing, mobility/locomotion, transfers in/out of bed/chair, toileting, eating/drinking</a:t>
            </a:r>
          </a:p>
          <a:p>
            <a:pPr marL="742950" lvl="1" indent="-285750" fontAlgn="ctr">
              <a:spcAft>
                <a:spcPts val="400"/>
              </a:spcAft>
              <a:buClr>
                <a:srgbClr val="006498"/>
              </a:buClr>
              <a:buFont typeface="LucidaGrande" charset="0"/>
              <a:buChar char="+"/>
              <a:defRPr/>
            </a:pPr>
            <a:r>
              <a:rPr lang="en-US" sz="1400" b="1" dirty="0">
                <a:solidFill>
                  <a:srgbClr val="E7E6E6">
                    <a:lumMod val="50000"/>
                  </a:srgbClr>
                </a:solidFill>
              </a:rPr>
              <a:t>Instrumental Activities of Daily Living (IADLs) </a:t>
            </a:r>
            <a:r>
              <a:rPr lang="en-US" sz="1400" dirty="0">
                <a:solidFill>
                  <a:srgbClr val="E7E6E6">
                    <a:lumMod val="50000"/>
                  </a:srgbClr>
                </a:solidFill>
              </a:rPr>
              <a:t>–  Assistance with meal prep, laundry, shopping, transportation, housework, taking medicines, getting groceries, using telephone, and managing money</a:t>
            </a:r>
          </a:p>
          <a:p>
            <a:pPr marL="742950" lvl="1" indent="-285750" fontAlgn="ctr">
              <a:spcAft>
                <a:spcPts val="400"/>
              </a:spcAft>
              <a:buClr>
                <a:srgbClr val="006498"/>
              </a:buClr>
              <a:buFont typeface="LucidaGrande" charset="0"/>
              <a:buChar char="+"/>
              <a:defRPr/>
            </a:pPr>
            <a:r>
              <a:rPr lang="en-US" sz="1400" b="1" dirty="0">
                <a:solidFill>
                  <a:srgbClr val="E7E6E6">
                    <a:lumMod val="50000"/>
                  </a:srgbClr>
                </a:solidFill>
              </a:rPr>
              <a:t>Depression Screen </a:t>
            </a:r>
            <a:r>
              <a:rPr lang="en-US" sz="1400" dirty="0">
                <a:solidFill>
                  <a:srgbClr val="E7E6E6">
                    <a:lumMod val="50000"/>
                  </a:srgbClr>
                </a:solidFill>
              </a:rPr>
              <a:t>– loss/ increase of appetite, insomnia/excessive sleeping, loss of energy/ unusual fatigue, loss of interest in usual activities; </a:t>
            </a:r>
          </a:p>
          <a:p>
            <a:pPr marL="742950" lvl="1" indent="-285750" fontAlgn="ctr">
              <a:spcAft>
                <a:spcPts val="400"/>
              </a:spcAft>
              <a:buClr>
                <a:srgbClr val="006498"/>
              </a:buClr>
              <a:buFont typeface="LucidaGrande" charset="0"/>
              <a:buChar char="+"/>
              <a:defRPr/>
            </a:pPr>
            <a:r>
              <a:rPr lang="en-US" sz="1400" b="1" dirty="0">
                <a:solidFill>
                  <a:srgbClr val="E7E6E6">
                    <a:lumMod val="50000"/>
                  </a:srgbClr>
                </a:solidFill>
              </a:rPr>
              <a:t>Depression - Manifested Behaviors </a:t>
            </a:r>
            <a:r>
              <a:rPr lang="en-US" sz="1400" dirty="0">
                <a:solidFill>
                  <a:srgbClr val="E7E6E6">
                    <a:lumMod val="50000"/>
                  </a:srgbClr>
                </a:solidFill>
              </a:rPr>
              <a:t>– tearful/sad, fearful/anxious, excessive irritability/ agitation, increased isolation</a:t>
            </a:r>
          </a:p>
          <a:p>
            <a:pPr marL="742950" lvl="1" indent="-285750" fontAlgn="ctr">
              <a:spcAft>
                <a:spcPts val="400"/>
              </a:spcAft>
              <a:buClr>
                <a:srgbClr val="006498"/>
              </a:buClr>
              <a:buFont typeface="LucidaGrande" charset="0"/>
              <a:buChar char="+"/>
              <a:defRPr/>
            </a:pPr>
            <a:r>
              <a:rPr lang="en-US" sz="1400" b="1" dirty="0">
                <a:solidFill>
                  <a:srgbClr val="E7E6E6">
                    <a:lumMod val="50000"/>
                  </a:srgbClr>
                </a:solidFill>
              </a:rPr>
              <a:t>Significant Life Change  </a:t>
            </a:r>
            <a:r>
              <a:rPr lang="en-US" sz="1400" dirty="0">
                <a:solidFill>
                  <a:srgbClr val="E7E6E6">
                    <a:lumMod val="50000"/>
                  </a:srgbClr>
                </a:solidFill>
              </a:rPr>
              <a:t>– Significant life change in past year </a:t>
            </a:r>
          </a:p>
          <a:p>
            <a:pPr marL="742950" lvl="1" indent="-285750" fontAlgn="ctr">
              <a:spcAft>
                <a:spcPts val="400"/>
              </a:spcAft>
              <a:buClr>
                <a:srgbClr val="006498"/>
              </a:buClr>
              <a:buFont typeface="LucidaGrande" charset="0"/>
              <a:buChar char="+"/>
              <a:defRPr/>
            </a:pPr>
            <a:r>
              <a:rPr lang="en-US" sz="1400" b="1" dirty="0">
                <a:solidFill>
                  <a:srgbClr val="E7E6E6">
                    <a:lumMod val="50000"/>
                  </a:srgbClr>
                </a:solidFill>
              </a:rPr>
              <a:t>Social Participation  </a:t>
            </a:r>
            <a:r>
              <a:rPr lang="en-US" sz="1400" dirty="0">
                <a:solidFill>
                  <a:srgbClr val="E7E6E6">
                    <a:lumMod val="50000"/>
                  </a:srgbClr>
                </a:solidFill>
              </a:rPr>
              <a:t>– See/talk to someone daily, see friends/family enough, recently cut back on activities, lack companionship, feel left out, feel isolated, involved with peer supports or peer support programs</a:t>
            </a:r>
          </a:p>
          <a:p>
            <a:pPr marL="285750" indent="-285750">
              <a:spcAft>
                <a:spcPts val="400"/>
              </a:spcAft>
              <a:buClr>
                <a:srgbClr val="006498"/>
              </a:buClr>
              <a:buFont typeface="LucidaGrande" charset="0"/>
              <a:buChar char="+"/>
              <a:defRPr/>
            </a:pPr>
            <a:endParaRPr lang="en-US" sz="1400" dirty="0">
              <a:solidFill>
                <a:srgbClr val="E7E6E6">
                  <a:lumMod val="50000"/>
                </a:srgbClr>
              </a:solidFill>
            </a:endParaRPr>
          </a:p>
        </p:txBody>
      </p:sp>
    </p:spTree>
    <p:extLst>
      <p:ext uri="{BB962C8B-B14F-4D97-AF65-F5344CB8AC3E}">
        <p14:creationId xmlns:p14="http://schemas.microsoft.com/office/powerpoint/2010/main" val="415723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Methods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CF8067-BED9-4FE1-A515-65486EAFF04D}"/>
              </a:ext>
            </a:extLst>
          </p:cNvPr>
          <p:cNvSpPr/>
          <p:nvPr/>
        </p:nvSpPr>
        <p:spPr>
          <a:xfrm>
            <a:off x="543989" y="871027"/>
            <a:ext cx="8161861" cy="841256"/>
          </a:xfrm>
          <a:prstGeom prst="rect">
            <a:avLst/>
          </a:prstGeom>
        </p:spPr>
        <p:txBody>
          <a:bodyPr wrap="square" lIns="91440" tIns="45720" rIns="91440" bIns="45720" numCol="1" anchor="t">
            <a:spAutoFit/>
          </a:bodyPr>
          <a:lstStyle/>
          <a:p>
            <a:pPr>
              <a:spcAft>
                <a:spcPts val="400"/>
              </a:spcAft>
              <a:buClr>
                <a:srgbClr val="006498"/>
              </a:buClr>
              <a:defRPr/>
            </a:pPr>
            <a:r>
              <a:rPr lang="en-US" sz="1400" b="1" dirty="0">
                <a:solidFill>
                  <a:srgbClr val="E7E6E6">
                    <a:lumMod val="50000"/>
                  </a:srgbClr>
                </a:solidFill>
              </a:rPr>
              <a:t>Data Sources: LTSS Assessment </a:t>
            </a:r>
          </a:p>
          <a:p>
            <a:pPr>
              <a:spcAft>
                <a:spcPts val="400"/>
              </a:spcAft>
              <a:buClr>
                <a:srgbClr val="006498"/>
              </a:buClr>
              <a:defRPr/>
            </a:pPr>
            <a:endParaRPr lang="en-US" sz="1400" b="1" dirty="0">
              <a:solidFill>
                <a:srgbClr val="E7E6E6">
                  <a:lumMod val="50000"/>
                </a:srgbClr>
              </a:solidFill>
            </a:endParaRPr>
          </a:p>
          <a:p>
            <a:pPr algn="ctr">
              <a:spcAft>
                <a:spcPts val="400"/>
              </a:spcAft>
              <a:buClr>
                <a:srgbClr val="006498"/>
              </a:buClr>
              <a:defRPr/>
            </a:pPr>
            <a:r>
              <a:rPr lang="en-US" sz="1400" i="1" dirty="0">
                <a:solidFill>
                  <a:srgbClr val="E7E6E6">
                    <a:lumMod val="50000"/>
                  </a:srgbClr>
                </a:solidFill>
              </a:rPr>
              <a:t>Figure: IADL Section of LTSS Assessment</a:t>
            </a:r>
          </a:p>
        </p:txBody>
      </p:sp>
      <p:pic>
        <p:nvPicPr>
          <p:cNvPr id="3" name="Picture 2">
            <a:extLst>
              <a:ext uri="{FF2B5EF4-FFF2-40B4-BE49-F238E27FC236}">
                <a16:creationId xmlns:a16="http://schemas.microsoft.com/office/drawing/2014/main" id="{9AB0FED6-E26D-45AA-A180-CCF6FCDB6FE9}"/>
              </a:ext>
            </a:extLst>
          </p:cNvPr>
          <p:cNvPicPr>
            <a:picLocks noChangeAspect="1"/>
          </p:cNvPicPr>
          <p:nvPr/>
        </p:nvPicPr>
        <p:blipFill>
          <a:blip r:embed="rId4"/>
          <a:stretch>
            <a:fillRect/>
          </a:stretch>
        </p:blipFill>
        <p:spPr>
          <a:xfrm>
            <a:off x="1095029" y="1752377"/>
            <a:ext cx="7059780" cy="4444369"/>
          </a:xfrm>
          <a:prstGeom prst="rect">
            <a:avLst/>
          </a:prstGeom>
        </p:spPr>
      </p:pic>
    </p:spTree>
    <p:extLst>
      <p:ext uri="{BB962C8B-B14F-4D97-AF65-F5344CB8AC3E}">
        <p14:creationId xmlns:p14="http://schemas.microsoft.com/office/powerpoint/2010/main" val="144823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Methods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CF8067-BED9-4FE1-A515-65486EAFF04D}"/>
              </a:ext>
            </a:extLst>
          </p:cNvPr>
          <p:cNvSpPr/>
          <p:nvPr/>
        </p:nvSpPr>
        <p:spPr>
          <a:xfrm>
            <a:off x="543989" y="871027"/>
            <a:ext cx="8161861" cy="4914166"/>
          </a:xfrm>
          <a:prstGeom prst="rect">
            <a:avLst/>
          </a:prstGeom>
        </p:spPr>
        <p:txBody>
          <a:bodyPr wrap="square" lIns="91440" tIns="45720" rIns="91440" bIns="45720" numCol="1" anchor="t">
            <a:spAutoFit/>
          </a:bodyPr>
          <a:lstStyle/>
          <a:p>
            <a:pPr>
              <a:spcAft>
                <a:spcPts val="400"/>
              </a:spcAft>
              <a:buClr>
                <a:srgbClr val="006498"/>
              </a:buClr>
              <a:defRPr/>
            </a:pPr>
            <a:r>
              <a:rPr lang="en-US" sz="1400" b="1" dirty="0">
                <a:solidFill>
                  <a:srgbClr val="E7E6E6">
                    <a:lumMod val="50000"/>
                  </a:srgbClr>
                </a:solidFill>
              </a:rPr>
              <a:t>Population</a:t>
            </a:r>
          </a:p>
          <a:p>
            <a:pPr marL="285750" indent="-285750">
              <a:spcAft>
                <a:spcPts val="400"/>
              </a:spcAft>
              <a:buClr>
                <a:srgbClr val="006498"/>
              </a:buClr>
              <a:buFont typeface="LucidaGrande" charset="0"/>
              <a:buChar char="+"/>
              <a:defRPr/>
            </a:pPr>
            <a:r>
              <a:rPr lang="en-US" sz="1400" dirty="0">
                <a:solidFill>
                  <a:srgbClr val="E7E6E6">
                    <a:lumMod val="50000"/>
                  </a:srgbClr>
                </a:solidFill>
              </a:rPr>
              <a:t>MassHealth used an algorithm to identify ACO members who were eligible for the LTSS CP program, including individuals who met at least one of the following conditions: (1) more than $300 in spending on LTSS State Plan services over 3 consecutive months within a 12-month look back period; (2) one or more ED or acute hospital admissions in the 6 months prior to identification who have a diagnosis that might indicate a present or future need for LTSS; (3) diagnosis of I/DD for individuals aged 16-22 </a:t>
            </a:r>
            <a:r>
              <a:rPr lang="en-US" sz="1400" baseline="30000" dirty="0">
                <a:solidFill>
                  <a:srgbClr val="E7E6E6">
                    <a:lumMod val="50000"/>
                  </a:srgbClr>
                </a:solidFill>
              </a:rPr>
              <a:t>(1)</a:t>
            </a:r>
          </a:p>
          <a:p>
            <a:pPr marL="285750" indent="-285750">
              <a:spcAft>
                <a:spcPts val="400"/>
              </a:spcAft>
              <a:buClr>
                <a:srgbClr val="006498"/>
              </a:buClr>
              <a:buFont typeface="LucidaGrande" charset="0"/>
              <a:buChar char="+"/>
              <a:defRPr/>
            </a:pPr>
            <a:r>
              <a:rPr lang="en-US" sz="1400" dirty="0">
                <a:solidFill>
                  <a:srgbClr val="E7E6E6">
                    <a:lumMod val="50000"/>
                  </a:srgbClr>
                </a:solidFill>
              </a:rPr>
              <a:t>The MCCN population included 1,640 LTSS CP eligible adults (age 18+) who had a signed participation agreement in MCCN’s CP program (referred to as the “enrolled” population). The following enrollees were then excluded in a step-wise fashion:</a:t>
            </a:r>
          </a:p>
          <a:p>
            <a:pPr marL="742950" lvl="1" indent="-285750">
              <a:spcAft>
                <a:spcPts val="400"/>
              </a:spcAft>
              <a:buClr>
                <a:srgbClr val="006498"/>
              </a:buClr>
              <a:buFont typeface="LucidaGrande" charset="0"/>
              <a:buChar char="+"/>
              <a:defRPr/>
            </a:pPr>
            <a:r>
              <a:rPr lang="en-US" sz="1400" dirty="0">
                <a:solidFill>
                  <a:srgbClr val="E7E6E6">
                    <a:lumMod val="50000"/>
                  </a:srgbClr>
                </a:solidFill>
              </a:rPr>
              <a:t>Enrollees with a signed participation agreement after 3/31/2020 (to allow sufficient time for claims to be paid and reflected in the data) (n = 431)</a:t>
            </a:r>
          </a:p>
          <a:p>
            <a:pPr marL="742950" lvl="1" indent="-285750">
              <a:spcAft>
                <a:spcPts val="400"/>
              </a:spcAft>
              <a:buClr>
                <a:srgbClr val="006498"/>
              </a:buClr>
              <a:buFont typeface="LucidaGrande" charset="0"/>
              <a:buChar char="+"/>
              <a:defRPr/>
            </a:pPr>
            <a:r>
              <a:rPr lang="en-US" sz="1400" dirty="0">
                <a:solidFill>
                  <a:srgbClr val="E7E6E6">
                    <a:lumMod val="50000"/>
                  </a:srgbClr>
                </a:solidFill>
              </a:rPr>
              <a:t>Enrollees without an initial assessment (n= 157)</a:t>
            </a:r>
          </a:p>
          <a:p>
            <a:pPr marL="742950" lvl="1" indent="-285750">
              <a:spcAft>
                <a:spcPts val="400"/>
              </a:spcAft>
              <a:buClr>
                <a:srgbClr val="006498"/>
              </a:buClr>
              <a:buFont typeface="LucidaGrande" charset="0"/>
              <a:buChar char="+"/>
              <a:defRPr/>
            </a:pPr>
            <a:r>
              <a:rPr lang="en-US" sz="1400" dirty="0">
                <a:solidFill>
                  <a:srgbClr val="E7E6E6">
                    <a:lumMod val="50000"/>
                  </a:srgbClr>
                </a:solidFill>
              </a:rPr>
              <a:t>Enrollees with less than 300 days (10-months) of MCCN CP enrollment (n = 467)</a:t>
            </a:r>
          </a:p>
          <a:p>
            <a:pPr marL="742950" lvl="1" indent="-285750">
              <a:spcAft>
                <a:spcPts val="400"/>
              </a:spcAft>
              <a:buClr>
                <a:srgbClr val="006498"/>
              </a:buClr>
              <a:buFont typeface="LucidaGrande" charset="0"/>
              <a:buChar char="+"/>
              <a:defRPr/>
            </a:pPr>
            <a:r>
              <a:rPr lang="en-US" sz="1400" dirty="0">
                <a:solidFill>
                  <a:srgbClr val="E7E6E6">
                    <a:lumMod val="50000"/>
                  </a:srgbClr>
                </a:solidFill>
              </a:rPr>
              <a:t>Enrollees with a gap in MassHealth eligibility greater than 30 days (n = 12)</a:t>
            </a:r>
          </a:p>
          <a:p>
            <a:pPr marL="742950" lvl="1" indent="-285750">
              <a:spcAft>
                <a:spcPts val="400"/>
              </a:spcAft>
              <a:buClr>
                <a:srgbClr val="006498"/>
              </a:buClr>
              <a:buFont typeface="LucidaGrande" charset="0"/>
              <a:buChar char="+"/>
              <a:defRPr/>
            </a:pPr>
            <a:r>
              <a:rPr lang="en-US" sz="1400" dirty="0">
                <a:solidFill>
                  <a:srgbClr val="E7E6E6">
                    <a:lumMod val="50000"/>
                  </a:srgbClr>
                </a:solidFill>
              </a:rPr>
              <a:t>Enrollees with missing values on one or more LTSS Assessment questions (n = 419)</a:t>
            </a:r>
          </a:p>
          <a:p>
            <a:pPr marL="1200150" lvl="2" indent="-285750">
              <a:spcAft>
                <a:spcPts val="400"/>
              </a:spcAft>
              <a:buClr>
                <a:srgbClr val="006498"/>
              </a:buClr>
              <a:buFont typeface="LucidaGrande" charset="0"/>
              <a:buChar char="+"/>
              <a:defRPr/>
            </a:pPr>
            <a:r>
              <a:rPr lang="en-US" sz="1400" dirty="0">
                <a:solidFill>
                  <a:srgbClr val="E7E6E6">
                    <a:lumMod val="50000"/>
                  </a:srgbClr>
                </a:solidFill>
              </a:rPr>
              <a:t>Note: Mandatory completion and collection of LTSS Assessment questions was implemented in phases. Assessments with incomplete responses across selected domains were excluded.</a:t>
            </a:r>
          </a:p>
          <a:p>
            <a:pPr marL="1200150" lvl="2" indent="-285750">
              <a:spcAft>
                <a:spcPts val="400"/>
              </a:spcAft>
              <a:buClr>
                <a:srgbClr val="006498"/>
              </a:buClr>
              <a:buFont typeface="LucidaGrande" charset="0"/>
              <a:buChar char="+"/>
              <a:defRPr/>
            </a:pPr>
            <a:r>
              <a:rPr lang="en-US" sz="1400" dirty="0">
                <a:solidFill>
                  <a:srgbClr val="E7E6E6">
                    <a:lumMod val="50000"/>
                  </a:srgbClr>
                </a:solidFill>
              </a:rPr>
              <a:t>Due to low response rate (less than 40%), trauma-related responses were not included in the study.</a:t>
            </a:r>
          </a:p>
          <a:p>
            <a:pPr marL="285750" indent="-285750">
              <a:spcAft>
                <a:spcPts val="400"/>
              </a:spcAft>
              <a:buClr>
                <a:srgbClr val="006498"/>
              </a:buClr>
              <a:buFont typeface="LucidaGrande" charset="0"/>
              <a:buChar char="+"/>
              <a:defRPr/>
            </a:pPr>
            <a:r>
              <a:rPr lang="en-US" sz="1400" b="1" dirty="0">
                <a:solidFill>
                  <a:srgbClr val="E7E6E6">
                    <a:lumMod val="50000"/>
                  </a:srgbClr>
                </a:solidFill>
              </a:rPr>
              <a:t>Final modeling cohort comprised 154 individuals</a:t>
            </a:r>
          </a:p>
        </p:txBody>
      </p:sp>
      <p:sp>
        <p:nvSpPr>
          <p:cNvPr id="12" name="Rectangle 11">
            <a:extLst>
              <a:ext uri="{FF2B5EF4-FFF2-40B4-BE49-F238E27FC236}">
                <a16:creationId xmlns:a16="http://schemas.microsoft.com/office/drawing/2014/main" id="{77CEB2F2-FF53-439B-81CF-AE45173F339A}"/>
              </a:ext>
            </a:extLst>
          </p:cNvPr>
          <p:cNvSpPr/>
          <p:nvPr/>
        </p:nvSpPr>
        <p:spPr>
          <a:xfrm>
            <a:off x="491929" y="5970185"/>
            <a:ext cx="8052070" cy="369332"/>
          </a:xfrm>
          <a:prstGeom prst="rect">
            <a:avLst/>
          </a:prstGeom>
        </p:spPr>
        <p:txBody>
          <a:bodyPr wrap="square" lIns="91440" tIns="45720" rIns="91440" bIns="45720" numCol="1" anchor="t">
            <a:spAutoFit/>
          </a:bodyPr>
          <a:lstStyle/>
          <a:p>
            <a:pPr>
              <a:spcAft>
                <a:spcPts val="400"/>
              </a:spcAft>
              <a:buClr>
                <a:srgbClr val="006498"/>
              </a:buClr>
              <a:defRPr/>
            </a:pPr>
            <a:r>
              <a:rPr lang="en-US" sz="900" dirty="0">
                <a:solidFill>
                  <a:srgbClr val="E7E6E6">
                    <a:lumMod val="50000"/>
                  </a:srgbClr>
                </a:solidFill>
              </a:rPr>
              <a:t>(1) Beginning in January 2020, ACOs were allowed to identify and refer members to an LTSS CP based on the ACO’s own algorithm. This analysis relied upon a study cohort that pre-dated implementation of ACO-determined LTSS CP referral algorithms.</a:t>
            </a:r>
          </a:p>
        </p:txBody>
      </p:sp>
    </p:spTree>
    <p:extLst>
      <p:ext uri="{BB962C8B-B14F-4D97-AF65-F5344CB8AC3E}">
        <p14:creationId xmlns:p14="http://schemas.microsoft.com/office/powerpoint/2010/main" val="22741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A2C4-AE0E-5946-A9D4-6533D68737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0" y="305507"/>
            <a:ext cx="8509925" cy="3539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a:ea typeface="Arial" charset="0"/>
                <a:cs typeface="Arial"/>
              </a:rPr>
              <a:t>Methods</a:t>
            </a:r>
            <a:endParaRPr kumimoji="0" lang="en-US" sz="1700" b="0" i="0" u="none" strike="noStrike" kern="1200" cap="none" spc="0" normalizeH="0" baseline="0" noProof="0" dirty="0">
              <a:ln>
                <a:noFill/>
              </a:ln>
              <a:solidFill>
                <a:srgbClr val="552733"/>
              </a:solidFill>
              <a:effectLst/>
              <a:uLnTx/>
              <a:uFillTx/>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CF8067-BED9-4FE1-A515-65486EAFF04D}"/>
              </a:ext>
            </a:extLst>
          </p:cNvPr>
          <p:cNvSpPr/>
          <p:nvPr/>
        </p:nvSpPr>
        <p:spPr>
          <a:xfrm>
            <a:off x="543989" y="871027"/>
            <a:ext cx="5483185" cy="2985433"/>
          </a:xfrm>
          <a:prstGeom prst="rect">
            <a:avLst/>
          </a:prstGeom>
        </p:spPr>
        <p:txBody>
          <a:bodyPr wrap="square" lIns="91440" tIns="45720" rIns="91440" bIns="45720" numCol="1" anchor="t">
            <a:spAutoFit/>
          </a:bodyPr>
          <a:lstStyle/>
          <a:p>
            <a:pPr>
              <a:spcAft>
                <a:spcPts val="400"/>
              </a:spcAft>
              <a:buClr>
                <a:srgbClr val="006498"/>
              </a:buClr>
              <a:defRPr/>
            </a:pPr>
            <a:r>
              <a:rPr lang="en-US" sz="1400" b="1" dirty="0">
                <a:solidFill>
                  <a:srgbClr val="E7E6E6">
                    <a:lumMod val="50000"/>
                  </a:srgbClr>
                </a:solidFill>
              </a:rPr>
              <a:t>Study Design</a:t>
            </a:r>
          </a:p>
          <a:p>
            <a:pPr marL="285750" indent="-285750">
              <a:spcAft>
                <a:spcPts val="400"/>
              </a:spcAft>
              <a:buClr>
                <a:srgbClr val="006498"/>
              </a:buClr>
              <a:buFont typeface="LucidaGrande" charset="0"/>
              <a:buChar char="+"/>
              <a:defRPr/>
            </a:pPr>
            <a:r>
              <a:rPr lang="en-US" sz="1400" dirty="0">
                <a:solidFill>
                  <a:srgbClr val="E7E6E6">
                    <a:lumMod val="50000"/>
                  </a:srgbClr>
                </a:solidFill>
              </a:rPr>
              <a:t>Predictive modeling using </a:t>
            </a:r>
            <a:r>
              <a:rPr lang="en-US" sz="1400" b="1" dirty="0">
                <a:solidFill>
                  <a:srgbClr val="E7E6E6">
                    <a:lumMod val="50000"/>
                  </a:srgbClr>
                </a:solidFill>
              </a:rPr>
              <a:t>multiple logistic regression </a:t>
            </a:r>
            <a:r>
              <a:rPr lang="en-US" sz="1400" dirty="0">
                <a:solidFill>
                  <a:srgbClr val="E7E6E6">
                    <a:lumMod val="50000"/>
                  </a:srgbClr>
                </a:solidFill>
              </a:rPr>
              <a:t>modeling</a:t>
            </a:r>
          </a:p>
          <a:p>
            <a:pPr marL="285750" indent="-285750">
              <a:spcAft>
                <a:spcPts val="400"/>
              </a:spcAft>
              <a:buClr>
                <a:srgbClr val="006498"/>
              </a:buClr>
              <a:buFont typeface="LucidaGrande" charset="0"/>
              <a:buChar char="+"/>
              <a:defRPr/>
            </a:pPr>
            <a:r>
              <a:rPr lang="en-US" sz="1400" dirty="0">
                <a:solidFill>
                  <a:srgbClr val="E7E6E6">
                    <a:lumMod val="50000"/>
                  </a:srgbClr>
                </a:solidFill>
              </a:rPr>
              <a:t>Created multiple logistic regression models for the following outcomes:</a:t>
            </a:r>
          </a:p>
          <a:p>
            <a:pPr marL="742950" lvl="1" indent="-285750">
              <a:spcAft>
                <a:spcPts val="400"/>
              </a:spcAft>
              <a:buClr>
                <a:srgbClr val="006498"/>
              </a:buClr>
              <a:buFont typeface="LucidaGrande" charset="0"/>
              <a:buChar char="+"/>
              <a:defRPr/>
            </a:pPr>
            <a:r>
              <a:rPr lang="en-US" sz="1400" dirty="0">
                <a:solidFill>
                  <a:srgbClr val="E7E6E6">
                    <a:lumMod val="50000"/>
                  </a:srgbClr>
                </a:solidFill>
              </a:rPr>
              <a:t>Member had one or more hospitalizations during MCCN CP enrollment (yes/no)</a:t>
            </a:r>
          </a:p>
          <a:p>
            <a:pPr marL="742950" lvl="1" indent="-285750">
              <a:spcAft>
                <a:spcPts val="400"/>
              </a:spcAft>
              <a:buClr>
                <a:srgbClr val="006498"/>
              </a:buClr>
              <a:buFont typeface="LucidaGrande" charset="0"/>
              <a:buChar char="+"/>
              <a:defRPr/>
            </a:pPr>
            <a:r>
              <a:rPr lang="en-US" sz="1400" dirty="0">
                <a:solidFill>
                  <a:srgbClr val="E7E6E6">
                    <a:lumMod val="50000"/>
                  </a:srgbClr>
                </a:solidFill>
              </a:rPr>
              <a:t>Member had one or more emergency department visits during MCCN CP enrollment (yes/no)</a:t>
            </a:r>
          </a:p>
          <a:p>
            <a:pPr marL="285750" indent="-285750">
              <a:spcAft>
                <a:spcPts val="400"/>
              </a:spcAft>
              <a:buClr>
                <a:srgbClr val="006498"/>
              </a:buClr>
              <a:buFont typeface="LucidaGrande" charset="0"/>
              <a:buChar char="+"/>
              <a:defRPr/>
            </a:pPr>
            <a:r>
              <a:rPr lang="en-US" sz="1400" dirty="0">
                <a:solidFill>
                  <a:srgbClr val="E7E6E6">
                    <a:lumMod val="50000"/>
                  </a:srgbClr>
                </a:solidFill>
              </a:rPr>
              <a:t>Tested </a:t>
            </a:r>
            <a:r>
              <a:rPr lang="en-US" sz="1400" b="1" dirty="0">
                <a:solidFill>
                  <a:srgbClr val="E7E6E6">
                    <a:lumMod val="50000"/>
                  </a:srgbClr>
                </a:solidFill>
              </a:rPr>
              <a:t>predictive variables </a:t>
            </a:r>
            <a:r>
              <a:rPr lang="en-US" sz="1400" dirty="0">
                <a:solidFill>
                  <a:srgbClr val="E7E6E6">
                    <a:lumMod val="50000"/>
                  </a:srgbClr>
                </a:solidFill>
              </a:rPr>
              <a:t>for their influence on the outcome (expressed as an odds ratio) and statistical significance (p-value), holding all other predictors constant.</a:t>
            </a:r>
          </a:p>
          <a:p>
            <a:pPr marL="285750" indent="-285750">
              <a:spcAft>
                <a:spcPts val="400"/>
              </a:spcAft>
              <a:buClr>
                <a:srgbClr val="006498"/>
              </a:buClr>
              <a:buFont typeface="LucidaGrande" charset="0"/>
              <a:buChar char="+"/>
              <a:defRPr/>
            </a:pPr>
            <a:endParaRPr lang="en-US" sz="1400" dirty="0">
              <a:solidFill>
                <a:srgbClr val="E7E6E6">
                  <a:lumMod val="50000"/>
                </a:srgbClr>
              </a:solidFill>
            </a:endParaRPr>
          </a:p>
        </p:txBody>
      </p:sp>
      <p:cxnSp>
        <p:nvCxnSpPr>
          <p:cNvPr id="12" name="Straight Connector 11">
            <a:extLst>
              <a:ext uri="{FF2B5EF4-FFF2-40B4-BE49-F238E27FC236}">
                <a16:creationId xmlns:a16="http://schemas.microsoft.com/office/drawing/2014/main" id="{F0F095B1-1BAA-403E-97F0-8A55D793AAD4}"/>
              </a:ext>
            </a:extLst>
          </p:cNvPr>
          <p:cNvCxnSpPr>
            <a:cxnSpLocks/>
          </p:cNvCxnSpPr>
          <p:nvPr/>
        </p:nvCxnSpPr>
        <p:spPr>
          <a:xfrm>
            <a:off x="6204388" y="999871"/>
            <a:ext cx="0" cy="4762754"/>
          </a:xfrm>
          <a:prstGeom prst="line">
            <a:avLst/>
          </a:prstGeom>
          <a:ln>
            <a:solidFill>
              <a:schemeClr val="tx1">
                <a:alpha val="16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B8F7E368-A6F1-4288-B26A-82F59C6BF841}"/>
              </a:ext>
            </a:extLst>
          </p:cNvPr>
          <p:cNvGraphicFramePr>
            <a:graphicFrameLocks noGrp="1"/>
          </p:cNvGraphicFramePr>
          <p:nvPr>
            <p:extLst>
              <p:ext uri="{D42A27DB-BD31-4B8C-83A1-F6EECF244321}">
                <p14:modId xmlns:p14="http://schemas.microsoft.com/office/powerpoint/2010/main" val="1835053055"/>
              </p:ext>
            </p:extLst>
          </p:nvPr>
        </p:nvGraphicFramePr>
        <p:xfrm>
          <a:off x="647700" y="3625850"/>
          <a:ext cx="5379472" cy="2336800"/>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3021819009"/>
                    </a:ext>
                  </a:extLst>
                </a:gridCol>
                <a:gridCol w="4103122">
                  <a:extLst>
                    <a:ext uri="{9D8B030D-6E8A-4147-A177-3AD203B41FA5}">
                      <a16:colId xmlns:a16="http://schemas.microsoft.com/office/drawing/2014/main" val="2948843148"/>
                    </a:ext>
                  </a:extLst>
                </a:gridCol>
              </a:tblGrid>
              <a:tr h="370840">
                <a:tc>
                  <a:txBody>
                    <a:bodyPr/>
                    <a:lstStyle/>
                    <a:p>
                      <a:r>
                        <a:rPr lang="en-US" sz="1000" dirty="0"/>
                        <a:t>Predictive Variables</a:t>
                      </a:r>
                    </a:p>
                  </a:txBody>
                  <a:tcPr anchor="ctr"/>
                </a:tc>
                <a:tc>
                  <a:txBody>
                    <a:bodyPr/>
                    <a:lstStyle/>
                    <a:p>
                      <a:r>
                        <a:rPr lang="en-US" sz="1000" dirty="0"/>
                        <a:t>Description</a:t>
                      </a:r>
                    </a:p>
                  </a:txBody>
                  <a:tcPr anchor="ctr"/>
                </a:tc>
                <a:extLst>
                  <a:ext uri="{0D108BD9-81ED-4DB2-BD59-A6C34878D82A}">
                    <a16:rowId xmlns:a16="http://schemas.microsoft.com/office/drawing/2014/main" val="2623524934"/>
                  </a:ext>
                </a:extLst>
              </a:tr>
              <a:tr h="370840">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Age</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Measure of age (continuous variable)</a:t>
                      </a:r>
                    </a:p>
                  </a:txBody>
                  <a:tcPr anchor="ctr"/>
                </a:tc>
                <a:extLst>
                  <a:ext uri="{0D108BD9-81ED-4DB2-BD59-A6C34878D82A}">
                    <a16:rowId xmlns:a16="http://schemas.microsoft.com/office/drawing/2014/main" val="973221405"/>
                  </a:ext>
                </a:extLst>
              </a:tr>
              <a:tr h="370840">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Gender</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Male/ Female (dichotomous variable)</a:t>
                      </a:r>
                    </a:p>
                  </a:txBody>
                  <a:tcPr anchor="ctr"/>
                </a:tc>
                <a:extLst>
                  <a:ext uri="{0D108BD9-81ED-4DB2-BD59-A6C34878D82A}">
                    <a16:rowId xmlns:a16="http://schemas.microsoft.com/office/drawing/2014/main" val="4098535438"/>
                  </a:ext>
                </a:extLst>
              </a:tr>
              <a:tr h="370840">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Risk Score</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Included most recent risk score (assigned by MassHealth) normalized to the member's rating category and region</a:t>
                      </a:r>
                    </a:p>
                  </a:txBody>
                  <a:tcPr anchor="ctr"/>
                </a:tc>
                <a:extLst>
                  <a:ext uri="{0D108BD9-81ED-4DB2-BD59-A6C34878D82A}">
                    <a16:rowId xmlns:a16="http://schemas.microsoft.com/office/drawing/2014/main" val="3052251133"/>
                  </a:ext>
                </a:extLst>
              </a:tr>
              <a:tr h="370840">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Enrollment Tenure</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Number of days enrolled in MCCN CP program (continuous variable)</a:t>
                      </a:r>
                    </a:p>
                  </a:txBody>
                  <a:tcPr anchor="ctr"/>
                </a:tc>
                <a:extLst>
                  <a:ext uri="{0D108BD9-81ED-4DB2-BD59-A6C34878D82A}">
                    <a16:rowId xmlns:a16="http://schemas.microsoft.com/office/drawing/2014/main" val="1468121236"/>
                  </a:ext>
                </a:extLst>
              </a:tr>
              <a:tr h="370840">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1" kern="1200" dirty="0">
                          <a:solidFill>
                            <a:schemeClr val="bg2">
                              <a:lumMod val="50000"/>
                            </a:schemeClr>
                          </a:solidFill>
                          <a:latin typeface="+mn-lt"/>
                          <a:ea typeface="+mn-ea"/>
                          <a:cs typeface="+mn-cs"/>
                        </a:rPr>
                        <a:t>LTSS Assessment Indicators</a:t>
                      </a:r>
                    </a:p>
                  </a:txBody>
                  <a:tcPr anchor="ctr"/>
                </a:tc>
                <a:tc>
                  <a:txBody>
                    <a:bodyPr/>
                    <a:lstStyle/>
                    <a:p>
                      <a:pPr marL="0" marR="0" lvl="1" indent="0" algn="l" defTabSz="914400" rtl="0" eaLnBrk="1" fontAlgn="auto" latinLnBrk="0" hangingPunct="1">
                        <a:lnSpc>
                          <a:spcPct val="100000"/>
                        </a:lnSpc>
                        <a:spcBef>
                          <a:spcPts val="0"/>
                        </a:spcBef>
                        <a:spcAft>
                          <a:spcPts val="400"/>
                        </a:spcAft>
                        <a:buClr>
                          <a:srgbClr val="006498"/>
                        </a:buClr>
                        <a:buSzTx/>
                        <a:buFont typeface="Wingdings" panose="05000000000000000000" pitchFamily="2" charset="2"/>
                        <a:buNone/>
                        <a:tabLst/>
                        <a:defRPr/>
                      </a:pPr>
                      <a:r>
                        <a:rPr lang="en-US" sz="1100" b="0" kern="1200" dirty="0">
                          <a:solidFill>
                            <a:schemeClr val="bg2">
                              <a:lumMod val="50000"/>
                            </a:schemeClr>
                          </a:solidFill>
                          <a:latin typeface="+mn-lt"/>
                          <a:ea typeface="+mn-ea"/>
                          <a:cs typeface="+mn-cs"/>
                        </a:rPr>
                        <a:t>ADLs, IADLs, depression and manifested behavior, significant life change, social participation</a:t>
                      </a:r>
                    </a:p>
                  </a:txBody>
                  <a:tcPr anchor="ctr"/>
                </a:tc>
                <a:extLst>
                  <a:ext uri="{0D108BD9-81ED-4DB2-BD59-A6C34878D82A}">
                    <a16:rowId xmlns:a16="http://schemas.microsoft.com/office/drawing/2014/main" val="1514587897"/>
                  </a:ext>
                </a:extLst>
              </a:tr>
            </a:tbl>
          </a:graphicData>
        </a:graphic>
      </p:graphicFrame>
      <p:sp>
        <p:nvSpPr>
          <p:cNvPr id="13" name="Rectangle 12">
            <a:extLst>
              <a:ext uri="{FF2B5EF4-FFF2-40B4-BE49-F238E27FC236}">
                <a16:creationId xmlns:a16="http://schemas.microsoft.com/office/drawing/2014/main" id="{BA557B78-80BF-4E90-911C-8E5127BA001C}"/>
              </a:ext>
            </a:extLst>
          </p:cNvPr>
          <p:cNvSpPr/>
          <p:nvPr/>
        </p:nvSpPr>
        <p:spPr>
          <a:xfrm>
            <a:off x="6257928" y="995349"/>
            <a:ext cx="2533647" cy="3939540"/>
          </a:xfrm>
          <a:prstGeom prst="rect">
            <a:avLst/>
          </a:prstGeom>
        </p:spPr>
        <p:txBody>
          <a:bodyPr wrap="square" lIns="91440" tIns="45720" rIns="91440" bIns="45720" numCol="1" anchor="t">
            <a:spAutoFit/>
          </a:bodyPr>
          <a:lstStyle/>
          <a:p>
            <a:pPr marL="0" lvl="1">
              <a:spcAft>
                <a:spcPts val="400"/>
              </a:spcAft>
              <a:buClr>
                <a:srgbClr val="006498"/>
              </a:buClr>
              <a:defRPr/>
            </a:pPr>
            <a:r>
              <a:rPr lang="en-US" sz="1000" b="1" dirty="0">
                <a:solidFill>
                  <a:schemeClr val="bg2">
                    <a:lumMod val="50000"/>
                  </a:schemeClr>
                </a:solidFill>
              </a:rPr>
              <a:t>Terms - Regression Analysis</a:t>
            </a:r>
          </a:p>
          <a:p>
            <a:pPr marL="228600" lvl="1" indent="-228600">
              <a:spcAft>
                <a:spcPts val="400"/>
              </a:spcAft>
              <a:buClr>
                <a:srgbClr val="006498"/>
              </a:buClr>
              <a:buFont typeface="LucidaGrande" charset="0"/>
              <a:buChar char="+"/>
              <a:defRPr/>
            </a:pPr>
            <a:r>
              <a:rPr lang="en-US" sz="1000" b="1" dirty="0">
                <a:solidFill>
                  <a:schemeClr val="bg2">
                    <a:lumMod val="50000"/>
                  </a:schemeClr>
                </a:solidFill>
              </a:rPr>
              <a:t>Logistic Regression </a:t>
            </a:r>
            <a:r>
              <a:rPr lang="en-US" sz="1000" dirty="0">
                <a:solidFill>
                  <a:schemeClr val="bg2">
                    <a:lumMod val="50000"/>
                  </a:schemeClr>
                </a:solidFill>
              </a:rPr>
              <a:t>– Widely used analysis where outcome is dichotomous (e.g., success/failure, yes/no)</a:t>
            </a:r>
          </a:p>
          <a:p>
            <a:pPr marL="228600" lvl="1" indent="-228600">
              <a:spcAft>
                <a:spcPts val="400"/>
              </a:spcAft>
              <a:buClr>
                <a:srgbClr val="006498"/>
              </a:buClr>
              <a:buFont typeface="LucidaGrande" charset="0"/>
              <a:buChar char="+"/>
              <a:defRPr/>
            </a:pPr>
            <a:r>
              <a:rPr lang="en-US" sz="1000" b="1" dirty="0">
                <a:solidFill>
                  <a:schemeClr val="bg2">
                    <a:lumMod val="50000"/>
                  </a:schemeClr>
                </a:solidFill>
              </a:rPr>
              <a:t>Multiple Logistic Regression  </a:t>
            </a:r>
            <a:r>
              <a:rPr lang="en-US" sz="1000" dirty="0">
                <a:solidFill>
                  <a:schemeClr val="bg2">
                    <a:lumMod val="50000"/>
                  </a:schemeClr>
                </a:solidFill>
              </a:rPr>
              <a:t>– Refers to an analysis with a single dichotomous outcome and more than one predictive variable</a:t>
            </a:r>
          </a:p>
          <a:p>
            <a:pPr marL="228600" lvl="1" indent="-228600">
              <a:spcAft>
                <a:spcPts val="400"/>
              </a:spcAft>
              <a:buClr>
                <a:srgbClr val="006498"/>
              </a:buClr>
              <a:buFont typeface="LucidaGrande" charset="0"/>
              <a:buChar char="+"/>
              <a:defRPr/>
            </a:pPr>
            <a:r>
              <a:rPr lang="en-US" sz="1000" b="1" dirty="0">
                <a:solidFill>
                  <a:schemeClr val="bg2">
                    <a:lumMod val="50000"/>
                  </a:schemeClr>
                </a:solidFill>
              </a:rPr>
              <a:t>Odds Ratio </a:t>
            </a:r>
            <a:r>
              <a:rPr lang="en-US" sz="1000" dirty="0">
                <a:solidFill>
                  <a:schemeClr val="bg2">
                    <a:lumMod val="50000"/>
                  </a:schemeClr>
                </a:solidFill>
              </a:rPr>
              <a:t>– quantifies the observed magnitude of association between a predictive variable (e.g., age/gender) and the outcome (e.g., one or more hospitalizations)</a:t>
            </a:r>
          </a:p>
          <a:p>
            <a:pPr marL="228600" lvl="1" indent="-228600">
              <a:spcAft>
                <a:spcPts val="400"/>
              </a:spcAft>
              <a:buClr>
                <a:srgbClr val="006498"/>
              </a:buClr>
              <a:buFont typeface="LucidaGrande" charset="0"/>
              <a:buChar char="+"/>
              <a:defRPr/>
            </a:pPr>
            <a:r>
              <a:rPr lang="en-US" sz="1000" b="1" dirty="0">
                <a:solidFill>
                  <a:schemeClr val="bg2">
                    <a:lumMod val="50000"/>
                  </a:schemeClr>
                </a:solidFill>
              </a:rPr>
              <a:t>P-value</a:t>
            </a:r>
            <a:r>
              <a:rPr lang="en-US" sz="1000" dirty="0">
                <a:solidFill>
                  <a:schemeClr val="bg2">
                    <a:lumMod val="50000"/>
                  </a:schemeClr>
                </a:solidFill>
              </a:rPr>
              <a:t> – quantifies the probability of obtaining the observed result assuming there is not a real underlying association between a variable and the outcome (sometimes thought of as the probability of a ‘false positive’) </a:t>
            </a:r>
          </a:p>
          <a:p>
            <a:pPr marL="685800" lvl="2" indent="-228600">
              <a:spcAft>
                <a:spcPts val="400"/>
              </a:spcAft>
              <a:buClr>
                <a:srgbClr val="006498"/>
              </a:buClr>
              <a:buFont typeface="LucidaGrande" charset="0"/>
              <a:buChar char="+"/>
              <a:defRPr/>
            </a:pPr>
            <a:r>
              <a:rPr lang="en-US" sz="1000" dirty="0">
                <a:solidFill>
                  <a:schemeClr val="bg2">
                    <a:lumMod val="50000"/>
                  </a:schemeClr>
                </a:solidFill>
              </a:rPr>
              <a:t>0.05 &lt; p &lt; 0.10 = Borderline significant</a:t>
            </a:r>
          </a:p>
          <a:p>
            <a:pPr marL="685800" lvl="2" indent="-228600">
              <a:spcAft>
                <a:spcPts val="400"/>
              </a:spcAft>
              <a:buClr>
                <a:srgbClr val="006498"/>
              </a:buClr>
              <a:buFont typeface="LucidaGrande" charset="0"/>
              <a:buChar char="+"/>
              <a:defRPr/>
            </a:pPr>
            <a:r>
              <a:rPr lang="en-US" sz="1000" dirty="0">
                <a:solidFill>
                  <a:schemeClr val="bg2">
                    <a:lumMod val="50000"/>
                  </a:schemeClr>
                </a:solidFill>
              </a:rPr>
              <a:t>p &lt; 0.05 = Statistically significant</a:t>
            </a:r>
          </a:p>
        </p:txBody>
      </p:sp>
    </p:spTree>
    <p:extLst>
      <p:ext uri="{BB962C8B-B14F-4D97-AF65-F5344CB8AC3E}">
        <p14:creationId xmlns:p14="http://schemas.microsoft.com/office/powerpoint/2010/main" val="4041285723"/>
      </p:ext>
    </p:extLst>
  </p:cSld>
  <p:clrMapOvr>
    <a:masterClrMapping/>
  </p:clrMapOvr>
</p:sld>
</file>

<file path=ppt/theme/theme1.xml><?xml version="1.0" encoding="utf-8"?>
<a:theme xmlns:a="http://schemas.openxmlformats.org/drawingml/2006/main" name="Office Theme">
  <a:themeElements>
    <a:clrScheme name="HMA">
      <a:dk1>
        <a:srgbClr val="000000"/>
      </a:dk1>
      <a:lt1>
        <a:srgbClr val="FFFFFF"/>
      </a:lt1>
      <a:dk2>
        <a:srgbClr val="44546A"/>
      </a:dk2>
      <a:lt2>
        <a:srgbClr val="E7E6E6"/>
      </a:lt2>
      <a:accent1>
        <a:srgbClr val="0F65A7"/>
      </a:accent1>
      <a:accent2>
        <a:srgbClr val="86AB5D"/>
      </a:accent2>
      <a:accent3>
        <a:srgbClr val="552533"/>
      </a:accent3>
      <a:accent4>
        <a:srgbClr val="75A6CB"/>
      </a:accent4>
      <a:accent5>
        <a:srgbClr val="B7D794"/>
      </a:accent5>
      <a:accent6>
        <a:srgbClr val="7C455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6A138BFE5B2847BD9EE7EEF724C5D8" ma:contentTypeVersion="8" ma:contentTypeDescription="Create a new document." ma:contentTypeScope="" ma:versionID="74f08e33efdbe7e9477d23e117063cc8">
  <xsd:schema xmlns:xsd="http://www.w3.org/2001/XMLSchema" xmlns:xs="http://www.w3.org/2001/XMLSchema" xmlns:p="http://schemas.microsoft.com/office/2006/metadata/properties" xmlns:ns2="87d3f174-215c-4423-8fef-388996f879df" targetNamespace="http://schemas.microsoft.com/office/2006/metadata/properties" ma:root="true" ma:fieldsID="5358857e804c22052f08f4fe2f8929bb" ns2:_="">
    <xsd:import namespace="87d3f174-215c-4423-8fef-388996f879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d3f174-215c-4423-8fef-388996f879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EABA20-27FD-444D-87F6-439B31CF858A}">
  <ds:schemaRefs>
    <ds:schemaRef ds:uri="87d3f174-215c-4423-8fef-388996f879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C9D49FF-71F5-4008-A3E4-257B2002130B}">
  <ds:schemaRefs>
    <ds:schemaRef ds:uri="http://schemas.microsoft.com/sharepoint/v3/contenttype/forms"/>
  </ds:schemaRefs>
</ds:datastoreItem>
</file>

<file path=customXml/itemProps3.xml><?xml version="1.0" encoding="utf-8"?>
<ds:datastoreItem xmlns:ds="http://schemas.openxmlformats.org/officeDocument/2006/customXml" ds:itemID="{2415496B-BA5F-4039-B5ED-CF746BFAB721}">
  <ds:schemaRefs>
    <ds:schemaRef ds:uri="87d3f174-215c-4423-8fef-388996f879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7530</TotalTime>
  <Words>3628</Words>
  <Application>Microsoft Office PowerPoint</Application>
  <PresentationFormat>On-screen Show (4:3)</PresentationFormat>
  <Paragraphs>541</Paragraphs>
  <Slides>24</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Arial Black</vt:lpstr>
      <vt:lpstr>Calibri</vt:lpstr>
      <vt:lpstr>Calibri Light</vt:lpstr>
      <vt:lpstr>Georgia</vt:lpstr>
      <vt:lpstr>LucidaGrande</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Hudson</dc:creator>
  <cp:lastModifiedBy>Hannah Rinehardt</cp:lastModifiedBy>
  <cp:revision>209</cp:revision>
  <cp:lastPrinted>2020-12-30T22:23:08Z</cp:lastPrinted>
  <dcterms:created xsi:type="dcterms:W3CDTF">2016-04-04T19:21:33Z</dcterms:created>
  <dcterms:modified xsi:type="dcterms:W3CDTF">2021-06-18T17:00:52Z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0x010100BE6A138BFE5B2847BD9EE7EEF724C5D8</vt:lpwstr>
  </property>
</Properties>
</file>