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57" r:id="rId4"/>
    <p:sldMasterId id="2147484271" r:id="rId5"/>
    <p:sldMasterId id="2147484285" r:id="rId6"/>
  </p:sldMasterIdLst>
  <p:notesMasterIdLst>
    <p:notesMasterId r:id="rId18"/>
  </p:notesMasterIdLst>
  <p:sldIdLst>
    <p:sldId id="573" r:id="rId7"/>
    <p:sldId id="2633" r:id="rId8"/>
    <p:sldId id="3336" r:id="rId9"/>
    <p:sldId id="3372" r:id="rId10"/>
    <p:sldId id="3174" r:id="rId11"/>
    <p:sldId id="3340" r:id="rId12"/>
    <p:sldId id="3396" r:id="rId13"/>
    <p:sldId id="3299" r:id="rId14"/>
    <p:sldId id="3130" r:id="rId15"/>
    <p:sldId id="3485" r:id="rId16"/>
    <p:sldId id="3429" r:id="rId17"/>
  </p:sldIdLst>
  <p:sldSz cx="12192000" cy="6858000"/>
  <p:notesSz cx="6858000" cy="9144000"/>
  <p:defaultTextStyle>
    <a:defPPr>
      <a:defRPr lang="en-US"/>
    </a:defPPr>
    <a:lvl1pPr marL="0" algn="l" defTabSz="457120" rtl="0" eaLnBrk="1" latinLnBrk="0" hangingPunct="1">
      <a:defRPr sz="900" kern="1200">
        <a:solidFill>
          <a:schemeClr val="tx1"/>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5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Kristina Long" initials="KL" lastIdx="4" clrIdx="6">
    <p:extLst>
      <p:ext uri="{19B8F6BF-5375-455C-9EA6-DF929625EA0E}">
        <p15:presenceInfo xmlns:p15="http://schemas.microsoft.com/office/powerpoint/2012/main" userId="S::klong@faulknerconsultinggroup.com::a93098c9-a83b-4d2c-9c37-a5087466b3e1" providerId="AD"/>
      </p:ext>
    </p:extLst>
  </p:cmAuthor>
  <p:cmAuthor id="1" name="Perry, Kyrie (HBE)" initials="PK(" lastIdx="7" clrIdx="0"/>
  <p:cmAuthor id="8" name="Bloch, Kris" initials="BK" lastIdx="15" clrIdx="7">
    <p:extLst>
      <p:ext uri="{19B8F6BF-5375-455C-9EA6-DF929625EA0E}">
        <p15:presenceInfo xmlns:p15="http://schemas.microsoft.com/office/powerpoint/2012/main" userId="S::kris.bloch@steward.org::968c9429-de21-436a-a885-cf08920595e0" providerId="AD"/>
      </p:ext>
    </p:extLst>
  </p:cmAuthor>
  <p:cmAuthor id="2" name="Lang, Lindsay (HBE)" initials="LL(" lastIdx="16" clrIdx="1"/>
  <p:cmAuthor id="9" name="Holdsworth, Kathleen" initials="HK" lastIdx="12" clrIdx="8">
    <p:extLst>
      <p:ext uri="{19B8F6BF-5375-455C-9EA6-DF929625EA0E}">
        <p15:presenceInfo xmlns:p15="http://schemas.microsoft.com/office/powerpoint/2012/main" userId="S::kathleen.holdsworth@steward.org::93a4aca4-56d8-4576-baa9-eb57f86bc56d" providerId="AD"/>
      </p:ext>
    </p:extLst>
  </p:cmAuthor>
  <p:cmAuthor id="3" name="Ganim, Marie (OHIC)" initials="GM(" lastIdx="9" clrIdx="2">
    <p:extLst>
      <p:ext uri="{19B8F6BF-5375-455C-9EA6-DF929625EA0E}">
        <p15:presenceInfo xmlns:p15="http://schemas.microsoft.com/office/powerpoint/2012/main" userId="S::marie.ganim@ohic.ri.gov::5879290c-6a52-480d-8492-02e28092eb73" providerId="AD"/>
      </p:ext>
    </p:extLst>
  </p:cmAuthor>
  <p:cmAuthor id="10" name="Carson Colmore" initials="CC" lastIdx="7" clrIdx="9">
    <p:extLst>
      <p:ext uri="{19B8F6BF-5375-455C-9EA6-DF929625EA0E}">
        <p15:presenceInfo xmlns:p15="http://schemas.microsoft.com/office/powerpoint/2012/main" userId="S::carson@faulknerconsultinggroup.com::5659183c-550e-484c-862e-3a60c393d0da" providerId="AD"/>
      </p:ext>
    </p:extLst>
  </p:cmAuthor>
  <p:cmAuthor id="4" name="Merel Abruzzese" initials="MNA" lastIdx="1" clrIdx="3">
    <p:extLst>
      <p:ext uri="{19B8F6BF-5375-455C-9EA6-DF929625EA0E}">
        <p15:presenceInfo xmlns:p15="http://schemas.microsoft.com/office/powerpoint/2012/main" userId="Merel Abruzzese" providerId="None"/>
      </p:ext>
    </p:extLst>
  </p:cmAuthor>
  <p:cmAuthor id="5" name="Deb Faulkner" initials="DF" lastIdx="23" clrIdx="4">
    <p:extLst>
      <p:ext uri="{19B8F6BF-5375-455C-9EA6-DF929625EA0E}">
        <p15:presenceInfo xmlns:p15="http://schemas.microsoft.com/office/powerpoint/2012/main" userId="S::deb@faulknerconsultinggroup.com::d5b6d088-b722-4e76-9af0-cc5b0f359932" providerId="AD"/>
      </p:ext>
    </p:extLst>
  </p:cmAuthor>
  <p:cmAuthor id="6" name="Angela Sherwin" initials="AS" lastIdx="9" clrIdx="5">
    <p:extLst>
      <p:ext uri="{19B8F6BF-5375-455C-9EA6-DF929625EA0E}">
        <p15:presenceInfo xmlns:p15="http://schemas.microsoft.com/office/powerpoint/2012/main" userId="efcf182992e3eea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BDD"/>
    <a:srgbClr val="00E1C6"/>
    <a:srgbClr val="98DF56"/>
    <a:srgbClr val="99009A"/>
    <a:srgbClr val="FFEA97"/>
    <a:srgbClr val="FFEC43"/>
    <a:srgbClr val="FFF833"/>
    <a:srgbClr val="979699"/>
    <a:srgbClr val="EBA67E"/>
    <a:srgbClr val="5F8D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4985" autoAdjust="0"/>
  </p:normalViewPr>
  <p:slideViewPr>
    <p:cSldViewPr snapToGrid="0" snapToObjects="1">
      <p:cViewPr varScale="1">
        <p:scale>
          <a:sx n="97" d="100"/>
          <a:sy n="97" d="100"/>
        </p:scale>
        <p:origin x="1158" y="90"/>
      </p:cViewPr>
      <p:guideLst>
        <p:guide orient="horz" pos="2136"/>
        <p:guide pos="5064"/>
      </p:guideLst>
    </p:cSldViewPr>
  </p:slideViewPr>
  <p:outlineViewPr>
    <p:cViewPr>
      <p:scale>
        <a:sx n="33" d="100"/>
        <a:sy n="33" d="100"/>
      </p:scale>
      <p:origin x="0" y="-29552"/>
    </p:cViewPr>
  </p:outlineViewPr>
  <p:notesTextViewPr>
    <p:cViewPr>
      <p:scale>
        <a:sx n="90" d="100"/>
        <a:sy n="9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D8DEDC-AB5F-D148-A243-D1273843C206}" type="doc">
      <dgm:prSet loTypeId="urn:microsoft.com/office/officeart/2005/8/layout/hProcess9" loCatId="process" qsTypeId="urn:microsoft.com/office/officeart/2005/8/quickstyle/simple1" qsCatId="simple" csTypeId="urn:microsoft.com/office/officeart/2005/8/colors/accent2_4" csCatId="accent2" phldr="1"/>
      <dgm:spPr/>
    </dgm:pt>
    <dgm:pt modelId="{BECD940D-19CD-2C4A-8D14-87A65D5F1CDF}">
      <dgm:prSet phldrT="[Text]" custT="1"/>
      <dgm:spPr>
        <a:xfrm>
          <a:off x="6112" y="575296"/>
          <a:ext cx="1011623" cy="767062"/>
        </a:xfrm>
        <a:prstGeom prst="roundRect">
          <a:avLst/>
        </a:prstGeom>
        <a:solidFill>
          <a:srgbClr val="29446B"/>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Member Assignment</a:t>
          </a:r>
        </a:p>
      </dgm:t>
    </dgm:pt>
    <dgm:pt modelId="{9BD5C48C-BEBC-124B-BFCD-FE4500B9EE72}" type="parTrans" cxnId="{AE982564-142A-C544-981E-0982E3E6C51F}">
      <dgm:prSet/>
      <dgm:spPr/>
      <dgm:t>
        <a:bodyPr/>
        <a:lstStyle/>
        <a:p>
          <a:endParaRPr lang="en-US" sz="1100">
            <a:latin typeface="Century Gothic" panose="020B0502020202020204" pitchFamily="34" charset="0"/>
          </a:endParaRPr>
        </a:p>
      </dgm:t>
    </dgm:pt>
    <dgm:pt modelId="{F29DAE59-8024-5244-930A-32287FC88B61}" type="sibTrans" cxnId="{AE982564-142A-C544-981E-0982E3E6C51F}">
      <dgm:prSet/>
      <dgm:spPr/>
      <dgm:t>
        <a:bodyPr/>
        <a:lstStyle/>
        <a:p>
          <a:endParaRPr lang="en-US" sz="1100">
            <a:latin typeface="Century Gothic" panose="020B0502020202020204" pitchFamily="34" charset="0"/>
          </a:endParaRPr>
        </a:p>
      </dgm:t>
    </dgm:pt>
    <dgm:pt modelId="{CDF36E36-FC24-BA4A-BF8E-516F307233FC}">
      <dgm:prSet phldrT="[Text]" custT="1"/>
      <dgm:spPr>
        <a:xfrm>
          <a:off x="1186340" y="575296"/>
          <a:ext cx="1011623" cy="767062"/>
        </a:xfrm>
        <a:prstGeom prst="roundRect">
          <a:avLst/>
        </a:prstGeom>
        <a:solidFill>
          <a:srgbClr val="29446B"/>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Outreach /Engagement</a:t>
          </a:r>
        </a:p>
      </dgm:t>
    </dgm:pt>
    <dgm:pt modelId="{2FBFABCA-3C46-E047-AD1A-CDDCD0E56049}" type="parTrans" cxnId="{C1A060A0-A450-B844-84B6-466506785ABA}">
      <dgm:prSet/>
      <dgm:spPr/>
      <dgm:t>
        <a:bodyPr/>
        <a:lstStyle/>
        <a:p>
          <a:endParaRPr lang="en-US" sz="1100">
            <a:latin typeface="Century Gothic" panose="020B0502020202020204" pitchFamily="34" charset="0"/>
          </a:endParaRPr>
        </a:p>
      </dgm:t>
    </dgm:pt>
    <dgm:pt modelId="{A89FF99D-813E-A04C-894F-066995AA5D55}" type="sibTrans" cxnId="{C1A060A0-A450-B844-84B6-466506785ABA}">
      <dgm:prSet/>
      <dgm:spPr/>
      <dgm:t>
        <a:bodyPr/>
        <a:lstStyle/>
        <a:p>
          <a:endParaRPr lang="en-US" sz="1100">
            <a:latin typeface="Century Gothic" panose="020B0502020202020204" pitchFamily="34" charset="0"/>
          </a:endParaRPr>
        </a:p>
      </dgm:t>
    </dgm:pt>
    <dgm:pt modelId="{6E629534-A964-8340-A0F6-B5C0542D7E63}">
      <dgm:prSet phldrT="[Text]" custT="1"/>
      <dgm:spPr>
        <a:xfrm>
          <a:off x="2366568" y="575296"/>
          <a:ext cx="1011623" cy="767062"/>
        </a:xfrm>
        <a:prstGeom prst="roundRect">
          <a:avLst/>
        </a:prstGeom>
        <a:solidFill>
          <a:srgbClr val="3C8C93"/>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err="1">
              <a:solidFill>
                <a:sysClr val="window" lastClr="FFFFFF"/>
              </a:solidFill>
              <a:latin typeface="Century Gothic" panose="020B0502020202020204" pitchFamily="34" charset="0"/>
              <a:ea typeface="+mn-ea"/>
              <a:cs typeface="+mn-cs"/>
            </a:rPr>
            <a:t>Compre-hensive</a:t>
          </a:r>
          <a:r>
            <a:rPr lang="en-US" sz="1100">
              <a:solidFill>
                <a:sysClr val="window" lastClr="FFFFFF"/>
              </a:solidFill>
              <a:latin typeface="Century Gothic" panose="020B0502020202020204" pitchFamily="34" charset="0"/>
              <a:ea typeface="+mn-ea"/>
              <a:cs typeface="+mn-cs"/>
            </a:rPr>
            <a:t> Assessments</a:t>
          </a:r>
        </a:p>
      </dgm:t>
    </dgm:pt>
    <dgm:pt modelId="{3A6F4926-83D6-5445-AAB2-B2090643054B}" type="parTrans" cxnId="{B8E21AC3-7831-2F48-BF57-80D915E79294}">
      <dgm:prSet/>
      <dgm:spPr/>
      <dgm:t>
        <a:bodyPr/>
        <a:lstStyle/>
        <a:p>
          <a:endParaRPr lang="en-US" sz="1100">
            <a:latin typeface="Century Gothic" panose="020B0502020202020204" pitchFamily="34" charset="0"/>
          </a:endParaRPr>
        </a:p>
      </dgm:t>
    </dgm:pt>
    <dgm:pt modelId="{C3A62EE8-5C26-E64E-81DF-27753F786A08}" type="sibTrans" cxnId="{B8E21AC3-7831-2F48-BF57-80D915E79294}">
      <dgm:prSet/>
      <dgm:spPr/>
      <dgm:t>
        <a:bodyPr/>
        <a:lstStyle/>
        <a:p>
          <a:endParaRPr lang="en-US" sz="1100">
            <a:latin typeface="Century Gothic" panose="020B0502020202020204" pitchFamily="34" charset="0"/>
          </a:endParaRPr>
        </a:p>
      </dgm:t>
    </dgm:pt>
    <dgm:pt modelId="{8C788DBF-21C5-A047-9022-62B03299EFE2}">
      <dgm:prSet phldrT="[Text]" custT="1"/>
      <dgm:spPr>
        <a:xfrm>
          <a:off x="3546796" y="575296"/>
          <a:ext cx="1011623" cy="767062"/>
        </a:xfrm>
        <a:prstGeom prst="roundRect">
          <a:avLst/>
        </a:prstGeom>
        <a:solidFill>
          <a:srgbClr val="3C8C93"/>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Care Plans</a:t>
          </a:r>
        </a:p>
      </dgm:t>
    </dgm:pt>
    <dgm:pt modelId="{B0A18E28-7BB7-5B42-96B2-A587EE38694F}" type="parTrans" cxnId="{9B3A276C-9B58-3141-A2EA-6E9D1E9C4DE1}">
      <dgm:prSet/>
      <dgm:spPr/>
      <dgm:t>
        <a:bodyPr/>
        <a:lstStyle/>
        <a:p>
          <a:endParaRPr lang="en-US" sz="1100">
            <a:latin typeface="Century Gothic" panose="020B0502020202020204" pitchFamily="34" charset="0"/>
          </a:endParaRPr>
        </a:p>
      </dgm:t>
    </dgm:pt>
    <dgm:pt modelId="{CDC34C7C-B349-FD4E-8913-582F2A5843CD}" type="sibTrans" cxnId="{9B3A276C-9B58-3141-A2EA-6E9D1E9C4DE1}">
      <dgm:prSet/>
      <dgm:spPr/>
      <dgm:t>
        <a:bodyPr/>
        <a:lstStyle/>
        <a:p>
          <a:endParaRPr lang="en-US" sz="1100">
            <a:latin typeface="Century Gothic" panose="020B0502020202020204" pitchFamily="34" charset="0"/>
          </a:endParaRPr>
        </a:p>
      </dgm:t>
    </dgm:pt>
    <dgm:pt modelId="{57F57782-443F-0049-939F-8560462F7196}">
      <dgm:prSet phldrT="[Text]" custT="1"/>
      <dgm:spPr>
        <a:xfrm>
          <a:off x="4727024" y="575296"/>
          <a:ext cx="1011623" cy="767062"/>
        </a:xfrm>
        <a:prstGeom prst="roundRect">
          <a:avLst/>
        </a:prstGeom>
        <a:solidFill>
          <a:srgbClr val="F7941D"/>
        </a:solidFill>
        <a:ln w="12700" cap="flat" cmpd="sng" algn="ctr">
          <a:solidFill>
            <a:srgbClr val="595959">
              <a:lumMod val="40000"/>
              <a:lumOff val="60000"/>
            </a:srgb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Care </a:t>
          </a:r>
          <a:r>
            <a:rPr lang="en-US" sz="1100" err="1">
              <a:solidFill>
                <a:sysClr val="window" lastClr="FFFFFF"/>
              </a:solidFill>
              <a:latin typeface="Century Gothic" panose="020B0502020202020204" pitchFamily="34" charset="0"/>
              <a:ea typeface="+mn-ea"/>
              <a:cs typeface="+mn-cs"/>
            </a:rPr>
            <a:t>Mgmt</a:t>
          </a:r>
          <a:r>
            <a:rPr lang="en-US" sz="1100">
              <a:solidFill>
                <a:sysClr val="window" lastClr="FFFFFF"/>
              </a:solidFill>
              <a:latin typeface="Century Gothic" panose="020B0502020202020204" pitchFamily="34" charset="0"/>
              <a:ea typeface="+mn-ea"/>
              <a:cs typeface="+mn-cs"/>
            </a:rPr>
            <a:t> &amp; Coordination</a:t>
          </a:r>
        </a:p>
      </dgm:t>
    </dgm:pt>
    <dgm:pt modelId="{DAFC22F1-8AC2-0242-A4C0-4F67AAA05254}" type="parTrans" cxnId="{06DCD283-9C54-DD40-A7C7-FCD2CFE51950}">
      <dgm:prSet/>
      <dgm:spPr/>
      <dgm:t>
        <a:bodyPr/>
        <a:lstStyle/>
        <a:p>
          <a:endParaRPr lang="en-US" sz="1100">
            <a:latin typeface="Century Gothic" panose="020B0502020202020204" pitchFamily="34" charset="0"/>
          </a:endParaRPr>
        </a:p>
      </dgm:t>
    </dgm:pt>
    <dgm:pt modelId="{2CCBC251-C62A-1F4D-99B6-13661E59FC8C}" type="sibTrans" cxnId="{06DCD283-9C54-DD40-A7C7-FCD2CFE51950}">
      <dgm:prSet/>
      <dgm:spPr/>
      <dgm:t>
        <a:bodyPr/>
        <a:lstStyle/>
        <a:p>
          <a:endParaRPr lang="en-US" sz="1100">
            <a:latin typeface="Century Gothic" panose="020B0502020202020204" pitchFamily="34" charset="0"/>
          </a:endParaRPr>
        </a:p>
      </dgm:t>
    </dgm:pt>
    <dgm:pt modelId="{F79CBD34-607E-914F-B2CF-6A432FD08C5C}">
      <dgm:prSet phldrT="[Text]" custT="1"/>
      <dgm:spPr>
        <a:xfrm>
          <a:off x="7087480" y="575296"/>
          <a:ext cx="1011623" cy="767062"/>
        </a:xfrm>
        <a:prstGeom prst="roundRect">
          <a:avLst/>
        </a:prstGeom>
        <a:solidFill>
          <a:srgbClr val="3F7FC2"/>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Disenroll-</a:t>
          </a:r>
          <a:r>
            <a:rPr lang="en-US" sz="1100" err="1">
              <a:solidFill>
                <a:sysClr val="window" lastClr="FFFFFF"/>
              </a:solidFill>
              <a:latin typeface="Century Gothic" panose="020B0502020202020204" pitchFamily="34" charset="0"/>
              <a:ea typeface="+mn-ea"/>
              <a:cs typeface="+mn-cs"/>
            </a:rPr>
            <a:t>ment</a:t>
          </a:r>
          <a:r>
            <a:rPr lang="en-US" sz="1100">
              <a:solidFill>
                <a:sysClr val="window" lastClr="FFFFFF"/>
              </a:solidFill>
              <a:latin typeface="Century Gothic" panose="020B0502020202020204" pitchFamily="34" charset="0"/>
              <a:ea typeface="+mn-ea"/>
              <a:cs typeface="+mn-cs"/>
            </a:rPr>
            <a:t>/ transfer</a:t>
          </a:r>
        </a:p>
      </dgm:t>
    </dgm:pt>
    <dgm:pt modelId="{3B36ECE6-4009-9046-A3B4-B37A879B3632}" type="parTrans" cxnId="{04CE9C55-3688-2642-A1AA-5935E420173A}">
      <dgm:prSet/>
      <dgm:spPr/>
      <dgm:t>
        <a:bodyPr/>
        <a:lstStyle/>
        <a:p>
          <a:endParaRPr lang="en-US" sz="1100">
            <a:latin typeface="Century Gothic" panose="020B0502020202020204" pitchFamily="34" charset="0"/>
          </a:endParaRPr>
        </a:p>
      </dgm:t>
    </dgm:pt>
    <dgm:pt modelId="{42B12A02-A4DF-8B45-A315-F29CCCA23469}" type="sibTrans" cxnId="{04CE9C55-3688-2642-A1AA-5935E420173A}">
      <dgm:prSet/>
      <dgm:spPr/>
      <dgm:t>
        <a:bodyPr/>
        <a:lstStyle/>
        <a:p>
          <a:endParaRPr lang="en-US" sz="1100">
            <a:latin typeface="Century Gothic" panose="020B0502020202020204" pitchFamily="34" charset="0"/>
          </a:endParaRPr>
        </a:p>
      </dgm:t>
    </dgm:pt>
    <dgm:pt modelId="{42F3B59A-A092-394D-B6B8-F7E20AC86C9E}">
      <dgm:prSet phldrT="[Text]" custT="1"/>
      <dgm:spPr>
        <a:xfrm>
          <a:off x="5907252" y="575296"/>
          <a:ext cx="1011623" cy="767062"/>
        </a:xfrm>
        <a:prstGeom prst="roundRect">
          <a:avLst/>
        </a:prstGeom>
        <a:solidFill>
          <a:srgbClr val="F7941D"/>
        </a:solidFill>
        <a:ln w="12700" cap="flat" cmpd="sng" algn="ctr">
          <a:solidFill>
            <a:srgbClr val="595959">
              <a:lumMod val="40000"/>
              <a:lumOff val="60000"/>
            </a:srgb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Transitions of Care</a:t>
          </a:r>
        </a:p>
      </dgm:t>
    </dgm:pt>
    <dgm:pt modelId="{85543865-B8DF-E345-827E-CE0FA64E7CD8}" type="parTrans" cxnId="{025487D1-7A07-F646-B752-E6447B4EB004}">
      <dgm:prSet/>
      <dgm:spPr/>
      <dgm:t>
        <a:bodyPr/>
        <a:lstStyle/>
        <a:p>
          <a:endParaRPr lang="en-US" sz="1100">
            <a:latin typeface="Century Gothic" panose="020B0502020202020204" pitchFamily="34" charset="0"/>
          </a:endParaRPr>
        </a:p>
      </dgm:t>
    </dgm:pt>
    <dgm:pt modelId="{FF407F12-7754-3C4F-A80F-D7E72B29E7E1}" type="sibTrans" cxnId="{025487D1-7A07-F646-B752-E6447B4EB004}">
      <dgm:prSet/>
      <dgm:spPr/>
      <dgm:t>
        <a:bodyPr/>
        <a:lstStyle/>
        <a:p>
          <a:endParaRPr lang="en-US" sz="1100">
            <a:latin typeface="Century Gothic" panose="020B0502020202020204" pitchFamily="34" charset="0"/>
          </a:endParaRPr>
        </a:p>
      </dgm:t>
    </dgm:pt>
    <dgm:pt modelId="{34A672A5-2804-A049-864F-87BA0457DD6E}">
      <dgm:prSet phldrT="[Text]" custT="1"/>
      <dgm:spPr>
        <a:xfrm>
          <a:off x="8267708" y="575296"/>
          <a:ext cx="1011623" cy="767062"/>
        </a:xfrm>
        <a:prstGeom prst="roundRect">
          <a:avLst/>
        </a:prstGeom>
        <a:solidFill>
          <a:srgbClr val="3F7FC2"/>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Member Access</a:t>
          </a:r>
        </a:p>
      </dgm:t>
    </dgm:pt>
    <dgm:pt modelId="{38335EC3-F311-C14B-95F0-A99534061DB2}" type="parTrans" cxnId="{EFA54AE2-F13E-5A49-B4ED-C5FB1621FEF5}">
      <dgm:prSet/>
      <dgm:spPr/>
      <dgm:t>
        <a:bodyPr/>
        <a:lstStyle/>
        <a:p>
          <a:endParaRPr lang="en-US" sz="1100">
            <a:latin typeface="Century Gothic" panose="020B0502020202020204" pitchFamily="34" charset="0"/>
          </a:endParaRPr>
        </a:p>
      </dgm:t>
    </dgm:pt>
    <dgm:pt modelId="{F56E4342-27DB-C641-AF5D-DA8F6934E422}" type="sibTrans" cxnId="{EFA54AE2-F13E-5A49-B4ED-C5FB1621FEF5}">
      <dgm:prSet/>
      <dgm:spPr/>
      <dgm:t>
        <a:bodyPr/>
        <a:lstStyle/>
        <a:p>
          <a:endParaRPr lang="en-US" sz="1100">
            <a:latin typeface="Century Gothic" panose="020B0502020202020204" pitchFamily="34" charset="0"/>
          </a:endParaRPr>
        </a:p>
      </dgm:t>
    </dgm:pt>
    <dgm:pt modelId="{BC8BD720-2BEA-2E47-A15C-FE1FEB6666FE}">
      <dgm:prSet phldrT="[Text]" custT="1"/>
      <dgm:spPr>
        <a:xfrm>
          <a:off x="9447936" y="575296"/>
          <a:ext cx="1011623" cy="767062"/>
        </a:xfrm>
        <a:prstGeom prst="roundRect">
          <a:avLst/>
        </a:prstGeom>
        <a:solidFill>
          <a:srgbClr val="467C4E"/>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Performance Management</a:t>
          </a:r>
        </a:p>
      </dgm:t>
    </dgm:pt>
    <dgm:pt modelId="{D3BEE7D8-4F59-2D4B-B4BB-92405DA7370B}" type="parTrans" cxnId="{51FE8109-D4B8-D344-8CC5-AB18CDAA27DC}">
      <dgm:prSet/>
      <dgm:spPr/>
      <dgm:t>
        <a:bodyPr/>
        <a:lstStyle/>
        <a:p>
          <a:endParaRPr lang="en-US" sz="1100">
            <a:latin typeface="Century Gothic" panose="020B0502020202020204" pitchFamily="34" charset="0"/>
          </a:endParaRPr>
        </a:p>
      </dgm:t>
    </dgm:pt>
    <dgm:pt modelId="{29F637B7-5CBA-F44B-ADE7-8C23EEA9284E}" type="sibTrans" cxnId="{51FE8109-D4B8-D344-8CC5-AB18CDAA27DC}">
      <dgm:prSet/>
      <dgm:spPr/>
      <dgm:t>
        <a:bodyPr/>
        <a:lstStyle/>
        <a:p>
          <a:endParaRPr lang="en-US" sz="1100">
            <a:latin typeface="Century Gothic" panose="020B0502020202020204" pitchFamily="34" charset="0"/>
          </a:endParaRPr>
        </a:p>
      </dgm:t>
    </dgm:pt>
    <dgm:pt modelId="{2E371D95-5C60-0F45-8927-BD7D2BA13298}">
      <dgm:prSet phldrT="[Text]" custT="1"/>
      <dgm:spPr>
        <a:xfrm>
          <a:off x="10628164" y="575296"/>
          <a:ext cx="1011623" cy="767062"/>
        </a:xfrm>
        <a:prstGeom prst="roundRect">
          <a:avLst/>
        </a:prstGeom>
        <a:solidFill>
          <a:srgbClr val="467C4E"/>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100">
              <a:solidFill>
                <a:sysClr val="window" lastClr="FFFFFF"/>
              </a:solidFill>
              <a:latin typeface="Century Gothic" panose="020B0502020202020204" pitchFamily="34" charset="0"/>
              <a:ea typeface="+mn-ea"/>
              <a:cs typeface="+mn-cs"/>
            </a:rPr>
            <a:t>Metrics &amp; Reporting</a:t>
          </a:r>
        </a:p>
      </dgm:t>
    </dgm:pt>
    <dgm:pt modelId="{3F7CFEC0-5E0D-5140-9A70-657D1473E1EA}" type="parTrans" cxnId="{5CE890A1-7567-474D-BC98-5BCC9484D60E}">
      <dgm:prSet/>
      <dgm:spPr/>
      <dgm:t>
        <a:bodyPr/>
        <a:lstStyle/>
        <a:p>
          <a:endParaRPr lang="en-US" sz="1100">
            <a:latin typeface="Century Gothic" panose="020B0502020202020204" pitchFamily="34" charset="0"/>
          </a:endParaRPr>
        </a:p>
      </dgm:t>
    </dgm:pt>
    <dgm:pt modelId="{5362BEB2-EDC3-9E4A-9E95-74EE621C7EFB}" type="sibTrans" cxnId="{5CE890A1-7567-474D-BC98-5BCC9484D60E}">
      <dgm:prSet/>
      <dgm:spPr/>
      <dgm:t>
        <a:bodyPr/>
        <a:lstStyle/>
        <a:p>
          <a:endParaRPr lang="en-US" sz="1100">
            <a:latin typeface="Century Gothic" panose="020B0502020202020204" pitchFamily="34" charset="0"/>
          </a:endParaRPr>
        </a:p>
      </dgm:t>
    </dgm:pt>
    <dgm:pt modelId="{AB95E547-AE07-7348-9D8C-D99A487EF518}" type="pres">
      <dgm:prSet presAssocID="{2CD8DEDC-AB5F-D148-A243-D1273843C206}" presName="CompostProcess" presStyleCnt="0">
        <dgm:presLayoutVars>
          <dgm:dir/>
          <dgm:resizeHandles val="exact"/>
        </dgm:presLayoutVars>
      </dgm:prSet>
      <dgm:spPr/>
    </dgm:pt>
    <dgm:pt modelId="{86DD43EB-1280-194B-85A2-4902C996039E}" type="pres">
      <dgm:prSet presAssocID="{2CD8DEDC-AB5F-D148-A243-D1273843C206}" presName="arrow" presStyleLbl="bgShp" presStyleIdx="0" presStyleCnt="1" custScaleX="117466" custLinFactNeighborX="499" custLinFactNeighborY="5055"/>
      <dgm:spPr>
        <a:xfrm>
          <a:off x="17923" y="0"/>
          <a:ext cx="11627977" cy="1917655"/>
        </a:xfrm>
        <a:prstGeom prst="rightArrow">
          <a:avLst/>
        </a:prstGeom>
        <a:solidFill>
          <a:srgbClr val="F7941D">
            <a:tint val="55000"/>
            <a:hueOff val="0"/>
            <a:satOff val="0"/>
            <a:lumOff val="0"/>
            <a:alphaOff val="0"/>
          </a:srgbClr>
        </a:solidFill>
        <a:ln>
          <a:noFill/>
        </a:ln>
        <a:effectLst/>
      </dgm:spPr>
    </dgm:pt>
    <dgm:pt modelId="{059EEC82-66DF-C24F-998A-7738358DFDCB}" type="pres">
      <dgm:prSet presAssocID="{2CD8DEDC-AB5F-D148-A243-D1273843C206}" presName="linearProcess" presStyleCnt="0"/>
      <dgm:spPr/>
    </dgm:pt>
    <dgm:pt modelId="{F197CDC7-291B-554C-8381-E36F9161E16C}" type="pres">
      <dgm:prSet presAssocID="{BECD940D-19CD-2C4A-8D14-87A65D5F1CDF}" presName="textNode" presStyleLbl="node1" presStyleIdx="0" presStyleCnt="10">
        <dgm:presLayoutVars>
          <dgm:bulletEnabled val="1"/>
        </dgm:presLayoutVars>
      </dgm:prSet>
      <dgm:spPr/>
    </dgm:pt>
    <dgm:pt modelId="{08A769A3-2B28-684A-A30E-9BD6B82D9427}" type="pres">
      <dgm:prSet presAssocID="{F29DAE59-8024-5244-930A-32287FC88B61}" presName="sibTrans" presStyleCnt="0"/>
      <dgm:spPr/>
    </dgm:pt>
    <dgm:pt modelId="{CE18F866-4C7C-EA40-AF3C-D11E9FE6E44A}" type="pres">
      <dgm:prSet presAssocID="{CDF36E36-FC24-BA4A-BF8E-516F307233FC}" presName="textNode" presStyleLbl="node1" presStyleIdx="1" presStyleCnt="10" custScaleX="113512">
        <dgm:presLayoutVars>
          <dgm:bulletEnabled val="1"/>
        </dgm:presLayoutVars>
      </dgm:prSet>
      <dgm:spPr/>
    </dgm:pt>
    <dgm:pt modelId="{D9245163-B5D8-1641-9C4D-7D105FB79CCD}" type="pres">
      <dgm:prSet presAssocID="{A89FF99D-813E-A04C-894F-066995AA5D55}" presName="sibTrans" presStyleCnt="0"/>
      <dgm:spPr/>
    </dgm:pt>
    <dgm:pt modelId="{9653572A-0DF6-5E4F-8616-8761AD9F8630}" type="pres">
      <dgm:prSet presAssocID="{6E629534-A964-8340-A0F6-B5C0542D7E63}" presName="textNode" presStyleLbl="node1" presStyleIdx="2" presStyleCnt="10">
        <dgm:presLayoutVars>
          <dgm:bulletEnabled val="1"/>
        </dgm:presLayoutVars>
      </dgm:prSet>
      <dgm:spPr/>
    </dgm:pt>
    <dgm:pt modelId="{53394C47-ED27-F042-8EFA-F16B4D3DBC75}" type="pres">
      <dgm:prSet presAssocID="{C3A62EE8-5C26-E64E-81DF-27753F786A08}" presName="sibTrans" presStyleCnt="0"/>
      <dgm:spPr/>
    </dgm:pt>
    <dgm:pt modelId="{66FA2B33-4A2A-0146-97C9-AAFAAA5B780F}" type="pres">
      <dgm:prSet presAssocID="{8C788DBF-21C5-A047-9022-62B03299EFE2}" presName="textNode" presStyleLbl="node1" presStyleIdx="3" presStyleCnt="10">
        <dgm:presLayoutVars>
          <dgm:bulletEnabled val="1"/>
        </dgm:presLayoutVars>
      </dgm:prSet>
      <dgm:spPr/>
    </dgm:pt>
    <dgm:pt modelId="{FB25C8BE-6FEE-DA4C-BC37-BE753EC88DAA}" type="pres">
      <dgm:prSet presAssocID="{CDC34C7C-B349-FD4E-8913-582F2A5843CD}" presName="sibTrans" presStyleCnt="0"/>
      <dgm:spPr/>
    </dgm:pt>
    <dgm:pt modelId="{CB1594FF-FE43-0C49-9743-536FE1B6DFAB}" type="pres">
      <dgm:prSet presAssocID="{57F57782-443F-0049-939F-8560462F7196}" presName="textNode" presStyleLbl="node1" presStyleIdx="4" presStyleCnt="10" custScaleX="116069">
        <dgm:presLayoutVars>
          <dgm:bulletEnabled val="1"/>
        </dgm:presLayoutVars>
      </dgm:prSet>
      <dgm:spPr/>
    </dgm:pt>
    <dgm:pt modelId="{9520E28A-F3EA-AB4B-9EEA-EB9C67CEF76E}" type="pres">
      <dgm:prSet presAssocID="{2CCBC251-C62A-1F4D-99B6-13661E59FC8C}" presName="sibTrans" presStyleCnt="0"/>
      <dgm:spPr/>
    </dgm:pt>
    <dgm:pt modelId="{69E91CEA-F50A-F640-B248-E5B74978B7F9}" type="pres">
      <dgm:prSet presAssocID="{42F3B59A-A092-394D-B6B8-F7E20AC86C9E}" presName="textNode" presStyleLbl="node1" presStyleIdx="5" presStyleCnt="10">
        <dgm:presLayoutVars>
          <dgm:bulletEnabled val="1"/>
        </dgm:presLayoutVars>
      </dgm:prSet>
      <dgm:spPr/>
    </dgm:pt>
    <dgm:pt modelId="{EB30B182-F0FA-964F-BC00-DC4B67F7E2B6}" type="pres">
      <dgm:prSet presAssocID="{FF407F12-7754-3C4F-A80F-D7E72B29E7E1}" presName="sibTrans" presStyleCnt="0"/>
      <dgm:spPr/>
    </dgm:pt>
    <dgm:pt modelId="{099E6184-3505-6742-8C1E-0E3A128C38FE}" type="pres">
      <dgm:prSet presAssocID="{F79CBD34-607E-914F-B2CF-6A432FD08C5C}" presName="textNode" presStyleLbl="node1" presStyleIdx="6" presStyleCnt="10">
        <dgm:presLayoutVars>
          <dgm:bulletEnabled val="1"/>
        </dgm:presLayoutVars>
      </dgm:prSet>
      <dgm:spPr/>
    </dgm:pt>
    <dgm:pt modelId="{552BD277-B470-4542-B08E-92E18D70FA28}" type="pres">
      <dgm:prSet presAssocID="{42B12A02-A4DF-8B45-A315-F29CCCA23469}" presName="sibTrans" presStyleCnt="0"/>
      <dgm:spPr/>
    </dgm:pt>
    <dgm:pt modelId="{067BC8E6-0973-114C-BA41-8C60C7BD4B6C}" type="pres">
      <dgm:prSet presAssocID="{34A672A5-2804-A049-864F-87BA0457DD6E}" presName="textNode" presStyleLbl="node1" presStyleIdx="7" presStyleCnt="10">
        <dgm:presLayoutVars>
          <dgm:bulletEnabled val="1"/>
        </dgm:presLayoutVars>
      </dgm:prSet>
      <dgm:spPr/>
    </dgm:pt>
    <dgm:pt modelId="{3BA06C50-5E4B-7B41-B0C7-B19091225A1C}" type="pres">
      <dgm:prSet presAssocID="{F56E4342-27DB-C641-AF5D-DA8F6934E422}" presName="sibTrans" presStyleCnt="0"/>
      <dgm:spPr/>
    </dgm:pt>
    <dgm:pt modelId="{4EF51F2E-5CE4-1344-8515-C318CCB316AB}" type="pres">
      <dgm:prSet presAssocID="{BC8BD720-2BEA-2E47-A15C-FE1FEB6666FE}" presName="textNode" presStyleLbl="node1" presStyleIdx="8" presStyleCnt="10" custScaleX="116659">
        <dgm:presLayoutVars>
          <dgm:bulletEnabled val="1"/>
        </dgm:presLayoutVars>
      </dgm:prSet>
      <dgm:spPr/>
    </dgm:pt>
    <dgm:pt modelId="{5B926F15-67CB-334B-B8C9-89BE427E9CDE}" type="pres">
      <dgm:prSet presAssocID="{29F637B7-5CBA-F44B-ADE7-8C23EEA9284E}" presName="sibTrans" presStyleCnt="0"/>
      <dgm:spPr/>
    </dgm:pt>
    <dgm:pt modelId="{64BA0D18-CD90-8E4D-ABE9-865CB6E1A333}" type="pres">
      <dgm:prSet presAssocID="{2E371D95-5C60-0F45-8927-BD7D2BA13298}" presName="textNode" presStyleLbl="node1" presStyleIdx="9" presStyleCnt="10">
        <dgm:presLayoutVars>
          <dgm:bulletEnabled val="1"/>
        </dgm:presLayoutVars>
      </dgm:prSet>
      <dgm:spPr/>
    </dgm:pt>
  </dgm:ptLst>
  <dgm:cxnLst>
    <dgm:cxn modelId="{CB77A604-ACE0-B94F-8666-2CE2498660CF}" type="presOf" srcId="{6E629534-A964-8340-A0F6-B5C0542D7E63}" destId="{9653572A-0DF6-5E4F-8616-8761AD9F8630}" srcOrd="0" destOrd="0" presId="urn:microsoft.com/office/officeart/2005/8/layout/hProcess9"/>
    <dgm:cxn modelId="{51FE8109-D4B8-D344-8CC5-AB18CDAA27DC}" srcId="{2CD8DEDC-AB5F-D148-A243-D1273843C206}" destId="{BC8BD720-2BEA-2E47-A15C-FE1FEB6666FE}" srcOrd="8" destOrd="0" parTransId="{D3BEE7D8-4F59-2D4B-B4BB-92405DA7370B}" sibTransId="{29F637B7-5CBA-F44B-ADE7-8C23EEA9284E}"/>
    <dgm:cxn modelId="{D1E4D715-31E4-EA4D-92AB-12A658B90DD4}" type="presOf" srcId="{CDF36E36-FC24-BA4A-BF8E-516F307233FC}" destId="{CE18F866-4C7C-EA40-AF3C-D11E9FE6E44A}" srcOrd="0" destOrd="0" presId="urn:microsoft.com/office/officeart/2005/8/layout/hProcess9"/>
    <dgm:cxn modelId="{0367153B-B28C-694B-8CE0-B0EB00868582}" type="presOf" srcId="{42F3B59A-A092-394D-B6B8-F7E20AC86C9E}" destId="{69E91CEA-F50A-F640-B248-E5B74978B7F9}" srcOrd="0" destOrd="0" presId="urn:microsoft.com/office/officeart/2005/8/layout/hProcess9"/>
    <dgm:cxn modelId="{F7D27B3D-1202-3C4A-926E-D8E346F6228F}" type="presOf" srcId="{2CD8DEDC-AB5F-D148-A243-D1273843C206}" destId="{AB95E547-AE07-7348-9D8C-D99A487EF518}" srcOrd="0" destOrd="0" presId="urn:microsoft.com/office/officeart/2005/8/layout/hProcess9"/>
    <dgm:cxn modelId="{AE982564-142A-C544-981E-0982E3E6C51F}" srcId="{2CD8DEDC-AB5F-D148-A243-D1273843C206}" destId="{BECD940D-19CD-2C4A-8D14-87A65D5F1CDF}" srcOrd="0" destOrd="0" parTransId="{9BD5C48C-BEBC-124B-BFCD-FE4500B9EE72}" sibTransId="{F29DAE59-8024-5244-930A-32287FC88B61}"/>
    <dgm:cxn modelId="{9B3A276C-9B58-3141-A2EA-6E9D1E9C4DE1}" srcId="{2CD8DEDC-AB5F-D148-A243-D1273843C206}" destId="{8C788DBF-21C5-A047-9022-62B03299EFE2}" srcOrd="3" destOrd="0" parTransId="{B0A18E28-7BB7-5B42-96B2-A587EE38694F}" sibTransId="{CDC34C7C-B349-FD4E-8913-582F2A5843CD}"/>
    <dgm:cxn modelId="{5F177B71-2F09-3749-814F-3C603F2F7B55}" type="presOf" srcId="{F79CBD34-607E-914F-B2CF-6A432FD08C5C}" destId="{099E6184-3505-6742-8C1E-0E3A128C38FE}" srcOrd="0" destOrd="0" presId="urn:microsoft.com/office/officeart/2005/8/layout/hProcess9"/>
    <dgm:cxn modelId="{04CE9C55-3688-2642-A1AA-5935E420173A}" srcId="{2CD8DEDC-AB5F-D148-A243-D1273843C206}" destId="{F79CBD34-607E-914F-B2CF-6A432FD08C5C}" srcOrd="6" destOrd="0" parTransId="{3B36ECE6-4009-9046-A3B4-B37A879B3632}" sibTransId="{42B12A02-A4DF-8B45-A315-F29CCCA23469}"/>
    <dgm:cxn modelId="{06DCD283-9C54-DD40-A7C7-FCD2CFE51950}" srcId="{2CD8DEDC-AB5F-D148-A243-D1273843C206}" destId="{57F57782-443F-0049-939F-8560462F7196}" srcOrd="4" destOrd="0" parTransId="{DAFC22F1-8AC2-0242-A4C0-4F67AAA05254}" sibTransId="{2CCBC251-C62A-1F4D-99B6-13661E59FC8C}"/>
    <dgm:cxn modelId="{C1A060A0-A450-B844-84B6-466506785ABA}" srcId="{2CD8DEDC-AB5F-D148-A243-D1273843C206}" destId="{CDF36E36-FC24-BA4A-BF8E-516F307233FC}" srcOrd="1" destOrd="0" parTransId="{2FBFABCA-3C46-E047-AD1A-CDDCD0E56049}" sibTransId="{A89FF99D-813E-A04C-894F-066995AA5D55}"/>
    <dgm:cxn modelId="{5CE890A1-7567-474D-BC98-5BCC9484D60E}" srcId="{2CD8DEDC-AB5F-D148-A243-D1273843C206}" destId="{2E371D95-5C60-0F45-8927-BD7D2BA13298}" srcOrd="9" destOrd="0" parTransId="{3F7CFEC0-5E0D-5140-9A70-657D1473E1EA}" sibTransId="{5362BEB2-EDC3-9E4A-9E95-74EE621C7EFB}"/>
    <dgm:cxn modelId="{0F38E0A5-7855-344E-AE73-39F13BCF2895}" type="presOf" srcId="{BC8BD720-2BEA-2E47-A15C-FE1FEB6666FE}" destId="{4EF51F2E-5CE4-1344-8515-C318CCB316AB}" srcOrd="0" destOrd="0" presId="urn:microsoft.com/office/officeart/2005/8/layout/hProcess9"/>
    <dgm:cxn modelId="{B8E21AC3-7831-2F48-BF57-80D915E79294}" srcId="{2CD8DEDC-AB5F-D148-A243-D1273843C206}" destId="{6E629534-A964-8340-A0F6-B5C0542D7E63}" srcOrd="2" destOrd="0" parTransId="{3A6F4926-83D6-5445-AAB2-B2090643054B}" sibTransId="{C3A62EE8-5C26-E64E-81DF-27753F786A08}"/>
    <dgm:cxn modelId="{A7914CCE-904C-E043-801C-45F96B8486F6}" type="presOf" srcId="{57F57782-443F-0049-939F-8560462F7196}" destId="{CB1594FF-FE43-0C49-9743-536FE1B6DFAB}" srcOrd="0" destOrd="0" presId="urn:microsoft.com/office/officeart/2005/8/layout/hProcess9"/>
    <dgm:cxn modelId="{025487D1-7A07-F646-B752-E6447B4EB004}" srcId="{2CD8DEDC-AB5F-D148-A243-D1273843C206}" destId="{42F3B59A-A092-394D-B6B8-F7E20AC86C9E}" srcOrd="5" destOrd="0" parTransId="{85543865-B8DF-E345-827E-CE0FA64E7CD8}" sibTransId="{FF407F12-7754-3C4F-A80F-D7E72B29E7E1}"/>
    <dgm:cxn modelId="{EFA54AE2-F13E-5A49-B4ED-C5FB1621FEF5}" srcId="{2CD8DEDC-AB5F-D148-A243-D1273843C206}" destId="{34A672A5-2804-A049-864F-87BA0457DD6E}" srcOrd="7" destOrd="0" parTransId="{38335EC3-F311-C14B-95F0-A99534061DB2}" sibTransId="{F56E4342-27DB-C641-AF5D-DA8F6934E422}"/>
    <dgm:cxn modelId="{FE2539E6-6373-C741-AB36-8AF78D8D120B}" type="presOf" srcId="{34A672A5-2804-A049-864F-87BA0457DD6E}" destId="{067BC8E6-0973-114C-BA41-8C60C7BD4B6C}" srcOrd="0" destOrd="0" presId="urn:microsoft.com/office/officeart/2005/8/layout/hProcess9"/>
    <dgm:cxn modelId="{27DCB8EC-0CCD-104A-B093-AA1D6089D3A8}" type="presOf" srcId="{8C788DBF-21C5-A047-9022-62B03299EFE2}" destId="{66FA2B33-4A2A-0146-97C9-AAFAAA5B780F}" srcOrd="0" destOrd="0" presId="urn:microsoft.com/office/officeart/2005/8/layout/hProcess9"/>
    <dgm:cxn modelId="{B784CEF1-3E56-9B48-BE64-FA8947FAE978}" type="presOf" srcId="{2E371D95-5C60-0F45-8927-BD7D2BA13298}" destId="{64BA0D18-CD90-8E4D-ABE9-865CB6E1A333}" srcOrd="0" destOrd="0" presId="urn:microsoft.com/office/officeart/2005/8/layout/hProcess9"/>
    <dgm:cxn modelId="{16E153F3-E815-E74B-90AF-8487DC6F1269}" type="presOf" srcId="{BECD940D-19CD-2C4A-8D14-87A65D5F1CDF}" destId="{F197CDC7-291B-554C-8381-E36F9161E16C}" srcOrd="0" destOrd="0" presId="urn:microsoft.com/office/officeart/2005/8/layout/hProcess9"/>
    <dgm:cxn modelId="{8405E7BC-0420-1745-AFAC-7B06ED23AD37}" type="presParOf" srcId="{AB95E547-AE07-7348-9D8C-D99A487EF518}" destId="{86DD43EB-1280-194B-85A2-4902C996039E}" srcOrd="0" destOrd="0" presId="urn:microsoft.com/office/officeart/2005/8/layout/hProcess9"/>
    <dgm:cxn modelId="{277047FB-46E9-634C-B65A-9568025B9418}" type="presParOf" srcId="{AB95E547-AE07-7348-9D8C-D99A487EF518}" destId="{059EEC82-66DF-C24F-998A-7738358DFDCB}" srcOrd="1" destOrd="0" presId="urn:microsoft.com/office/officeart/2005/8/layout/hProcess9"/>
    <dgm:cxn modelId="{B5AED431-85F1-744D-B724-B1E4B6260DCD}" type="presParOf" srcId="{059EEC82-66DF-C24F-998A-7738358DFDCB}" destId="{F197CDC7-291B-554C-8381-E36F9161E16C}" srcOrd="0" destOrd="0" presId="urn:microsoft.com/office/officeart/2005/8/layout/hProcess9"/>
    <dgm:cxn modelId="{57A59863-7AAD-AF4E-966F-8A150BF2DB05}" type="presParOf" srcId="{059EEC82-66DF-C24F-998A-7738358DFDCB}" destId="{08A769A3-2B28-684A-A30E-9BD6B82D9427}" srcOrd="1" destOrd="0" presId="urn:microsoft.com/office/officeart/2005/8/layout/hProcess9"/>
    <dgm:cxn modelId="{97F8BE84-AB4C-9C44-82BF-43249BAA9A8F}" type="presParOf" srcId="{059EEC82-66DF-C24F-998A-7738358DFDCB}" destId="{CE18F866-4C7C-EA40-AF3C-D11E9FE6E44A}" srcOrd="2" destOrd="0" presId="urn:microsoft.com/office/officeart/2005/8/layout/hProcess9"/>
    <dgm:cxn modelId="{C0244F90-01E6-E54C-B140-D424EF478529}" type="presParOf" srcId="{059EEC82-66DF-C24F-998A-7738358DFDCB}" destId="{D9245163-B5D8-1641-9C4D-7D105FB79CCD}" srcOrd="3" destOrd="0" presId="urn:microsoft.com/office/officeart/2005/8/layout/hProcess9"/>
    <dgm:cxn modelId="{95643702-28D3-BA43-8895-E24B6995C347}" type="presParOf" srcId="{059EEC82-66DF-C24F-998A-7738358DFDCB}" destId="{9653572A-0DF6-5E4F-8616-8761AD9F8630}" srcOrd="4" destOrd="0" presId="urn:microsoft.com/office/officeart/2005/8/layout/hProcess9"/>
    <dgm:cxn modelId="{FE964A23-9306-6344-BAC9-51078DE7EB8C}" type="presParOf" srcId="{059EEC82-66DF-C24F-998A-7738358DFDCB}" destId="{53394C47-ED27-F042-8EFA-F16B4D3DBC75}" srcOrd="5" destOrd="0" presId="urn:microsoft.com/office/officeart/2005/8/layout/hProcess9"/>
    <dgm:cxn modelId="{F2ED9959-D16E-9642-84B5-17AC8F637D5A}" type="presParOf" srcId="{059EEC82-66DF-C24F-998A-7738358DFDCB}" destId="{66FA2B33-4A2A-0146-97C9-AAFAAA5B780F}" srcOrd="6" destOrd="0" presId="urn:microsoft.com/office/officeart/2005/8/layout/hProcess9"/>
    <dgm:cxn modelId="{4DD5B262-8D18-B749-A29B-BB0D581F957B}" type="presParOf" srcId="{059EEC82-66DF-C24F-998A-7738358DFDCB}" destId="{FB25C8BE-6FEE-DA4C-BC37-BE753EC88DAA}" srcOrd="7" destOrd="0" presId="urn:microsoft.com/office/officeart/2005/8/layout/hProcess9"/>
    <dgm:cxn modelId="{E0F10B05-0045-E34F-A15D-3866AA4A1D25}" type="presParOf" srcId="{059EEC82-66DF-C24F-998A-7738358DFDCB}" destId="{CB1594FF-FE43-0C49-9743-536FE1B6DFAB}" srcOrd="8" destOrd="0" presId="urn:microsoft.com/office/officeart/2005/8/layout/hProcess9"/>
    <dgm:cxn modelId="{89FD2EEF-B6C8-1540-811D-2666BBAB46DA}" type="presParOf" srcId="{059EEC82-66DF-C24F-998A-7738358DFDCB}" destId="{9520E28A-F3EA-AB4B-9EEA-EB9C67CEF76E}" srcOrd="9" destOrd="0" presId="urn:microsoft.com/office/officeart/2005/8/layout/hProcess9"/>
    <dgm:cxn modelId="{F6780C61-2430-EB4F-B103-1BDBCBACF167}" type="presParOf" srcId="{059EEC82-66DF-C24F-998A-7738358DFDCB}" destId="{69E91CEA-F50A-F640-B248-E5B74978B7F9}" srcOrd="10" destOrd="0" presId="urn:microsoft.com/office/officeart/2005/8/layout/hProcess9"/>
    <dgm:cxn modelId="{7139980D-E503-934E-97A8-5C0FB4274B0C}" type="presParOf" srcId="{059EEC82-66DF-C24F-998A-7738358DFDCB}" destId="{EB30B182-F0FA-964F-BC00-DC4B67F7E2B6}" srcOrd="11" destOrd="0" presId="urn:microsoft.com/office/officeart/2005/8/layout/hProcess9"/>
    <dgm:cxn modelId="{2F7CFB45-F662-C74C-B035-F150F673C450}" type="presParOf" srcId="{059EEC82-66DF-C24F-998A-7738358DFDCB}" destId="{099E6184-3505-6742-8C1E-0E3A128C38FE}" srcOrd="12" destOrd="0" presId="urn:microsoft.com/office/officeart/2005/8/layout/hProcess9"/>
    <dgm:cxn modelId="{EFF52C37-781D-B040-9E25-625C6442D5E5}" type="presParOf" srcId="{059EEC82-66DF-C24F-998A-7738358DFDCB}" destId="{552BD277-B470-4542-B08E-92E18D70FA28}" srcOrd="13" destOrd="0" presId="urn:microsoft.com/office/officeart/2005/8/layout/hProcess9"/>
    <dgm:cxn modelId="{B009337C-6134-BC4F-ACF3-D4A9694D03C0}" type="presParOf" srcId="{059EEC82-66DF-C24F-998A-7738358DFDCB}" destId="{067BC8E6-0973-114C-BA41-8C60C7BD4B6C}" srcOrd="14" destOrd="0" presId="urn:microsoft.com/office/officeart/2005/8/layout/hProcess9"/>
    <dgm:cxn modelId="{40491BA5-FB99-734E-8775-A43B110C5BA9}" type="presParOf" srcId="{059EEC82-66DF-C24F-998A-7738358DFDCB}" destId="{3BA06C50-5E4B-7B41-B0C7-B19091225A1C}" srcOrd="15" destOrd="0" presId="urn:microsoft.com/office/officeart/2005/8/layout/hProcess9"/>
    <dgm:cxn modelId="{7108EB81-3A26-9E44-BDDD-51E69619F3F9}" type="presParOf" srcId="{059EEC82-66DF-C24F-998A-7738358DFDCB}" destId="{4EF51F2E-5CE4-1344-8515-C318CCB316AB}" srcOrd="16" destOrd="0" presId="urn:microsoft.com/office/officeart/2005/8/layout/hProcess9"/>
    <dgm:cxn modelId="{6A6E72EB-962C-3140-8793-73639ACCBADB}" type="presParOf" srcId="{059EEC82-66DF-C24F-998A-7738358DFDCB}" destId="{5B926F15-67CB-334B-B8C9-89BE427E9CDE}" srcOrd="17" destOrd="0" presId="urn:microsoft.com/office/officeart/2005/8/layout/hProcess9"/>
    <dgm:cxn modelId="{0124A9A3-ADFE-A646-AC0A-07CC7CE51552}" type="presParOf" srcId="{059EEC82-66DF-C24F-998A-7738358DFDCB}" destId="{64BA0D18-CD90-8E4D-ABE9-865CB6E1A333}" srcOrd="1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D43EB-1280-194B-85A2-4902C996039E}">
      <dsp:nvSpPr>
        <dsp:cNvPr id="0" name=""/>
        <dsp:cNvSpPr/>
      </dsp:nvSpPr>
      <dsp:spPr>
        <a:xfrm>
          <a:off x="18481" y="0"/>
          <a:ext cx="11990603" cy="1917655"/>
        </a:xfrm>
        <a:prstGeom prst="rightArrow">
          <a:avLst/>
        </a:prstGeom>
        <a:solidFill>
          <a:srgbClr val="F7941D">
            <a:tint val="55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F197CDC7-291B-554C-8381-E36F9161E16C}">
      <dsp:nvSpPr>
        <dsp:cNvPr id="0" name=""/>
        <dsp:cNvSpPr/>
      </dsp:nvSpPr>
      <dsp:spPr>
        <a:xfrm>
          <a:off x="7123" y="575296"/>
          <a:ext cx="1002711" cy="767062"/>
        </a:xfrm>
        <a:prstGeom prst="roundRect">
          <a:avLst/>
        </a:prstGeom>
        <a:solidFill>
          <a:srgbClr val="29446B"/>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Member Assignment</a:t>
          </a:r>
        </a:p>
      </dsp:txBody>
      <dsp:txXfrm>
        <a:off x="44568" y="612741"/>
        <a:ext cx="927821" cy="692172"/>
      </dsp:txXfrm>
    </dsp:sp>
    <dsp:sp modelId="{CE18F866-4C7C-EA40-AF3C-D11E9FE6E44A}">
      <dsp:nvSpPr>
        <dsp:cNvPr id="0" name=""/>
        <dsp:cNvSpPr/>
      </dsp:nvSpPr>
      <dsp:spPr>
        <a:xfrm>
          <a:off x="1176953" y="575296"/>
          <a:ext cx="1138198" cy="767062"/>
        </a:xfrm>
        <a:prstGeom prst="roundRect">
          <a:avLst/>
        </a:prstGeom>
        <a:solidFill>
          <a:srgbClr val="29446B"/>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Outreach /Engagement</a:t>
          </a:r>
        </a:p>
      </dsp:txBody>
      <dsp:txXfrm>
        <a:off x="1214398" y="612741"/>
        <a:ext cx="1063308" cy="692172"/>
      </dsp:txXfrm>
    </dsp:sp>
    <dsp:sp modelId="{9653572A-0DF6-5E4F-8616-8761AD9F8630}">
      <dsp:nvSpPr>
        <dsp:cNvPr id="0" name=""/>
        <dsp:cNvSpPr/>
      </dsp:nvSpPr>
      <dsp:spPr>
        <a:xfrm>
          <a:off x="2482270" y="575296"/>
          <a:ext cx="1002711" cy="767062"/>
        </a:xfrm>
        <a:prstGeom prst="roundRect">
          <a:avLst/>
        </a:prstGeom>
        <a:solidFill>
          <a:srgbClr val="3C8C93"/>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err="1">
              <a:solidFill>
                <a:sysClr val="window" lastClr="FFFFFF"/>
              </a:solidFill>
              <a:latin typeface="Century Gothic" panose="020B0502020202020204" pitchFamily="34" charset="0"/>
              <a:ea typeface="+mn-ea"/>
              <a:cs typeface="+mn-cs"/>
            </a:rPr>
            <a:t>Compre-hensive</a:t>
          </a:r>
          <a:r>
            <a:rPr lang="en-US" sz="1100" kern="1200">
              <a:solidFill>
                <a:sysClr val="window" lastClr="FFFFFF"/>
              </a:solidFill>
              <a:latin typeface="Century Gothic" panose="020B0502020202020204" pitchFamily="34" charset="0"/>
              <a:ea typeface="+mn-ea"/>
              <a:cs typeface="+mn-cs"/>
            </a:rPr>
            <a:t> Assessments</a:t>
          </a:r>
        </a:p>
      </dsp:txBody>
      <dsp:txXfrm>
        <a:off x="2519715" y="612741"/>
        <a:ext cx="927821" cy="692172"/>
      </dsp:txXfrm>
    </dsp:sp>
    <dsp:sp modelId="{66FA2B33-4A2A-0146-97C9-AAFAAA5B780F}">
      <dsp:nvSpPr>
        <dsp:cNvPr id="0" name=""/>
        <dsp:cNvSpPr/>
      </dsp:nvSpPr>
      <dsp:spPr>
        <a:xfrm>
          <a:off x="3652100" y="575296"/>
          <a:ext cx="1002711" cy="767062"/>
        </a:xfrm>
        <a:prstGeom prst="roundRect">
          <a:avLst/>
        </a:prstGeom>
        <a:solidFill>
          <a:srgbClr val="3C8C93"/>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Care Plans</a:t>
          </a:r>
        </a:p>
      </dsp:txBody>
      <dsp:txXfrm>
        <a:off x="3689545" y="612741"/>
        <a:ext cx="927821" cy="692172"/>
      </dsp:txXfrm>
    </dsp:sp>
    <dsp:sp modelId="{CB1594FF-FE43-0C49-9743-536FE1B6DFAB}">
      <dsp:nvSpPr>
        <dsp:cNvPr id="0" name=""/>
        <dsp:cNvSpPr/>
      </dsp:nvSpPr>
      <dsp:spPr>
        <a:xfrm>
          <a:off x="4821930" y="575296"/>
          <a:ext cx="1163837" cy="767062"/>
        </a:xfrm>
        <a:prstGeom prst="roundRect">
          <a:avLst/>
        </a:prstGeom>
        <a:solidFill>
          <a:srgbClr val="F7941D"/>
        </a:solidFill>
        <a:ln w="12700" cap="flat" cmpd="sng" algn="ctr">
          <a:solidFill>
            <a:srgbClr val="595959">
              <a:lumMod val="40000"/>
              <a:lumOff val="6000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Care </a:t>
          </a:r>
          <a:r>
            <a:rPr lang="en-US" sz="1100" kern="1200" err="1">
              <a:solidFill>
                <a:sysClr val="window" lastClr="FFFFFF"/>
              </a:solidFill>
              <a:latin typeface="Century Gothic" panose="020B0502020202020204" pitchFamily="34" charset="0"/>
              <a:ea typeface="+mn-ea"/>
              <a:cs typeface="+mn-cs"/>
            </a:rPr>
            <a:t>Mgmt</a:t>
          </a:r>
          <a:r>
            <a:rPr lang="en-US" sz="1100" kern="1200">
              <a:solidFill>
                <a:sysClr val="window" lastClr="FFFFFF"/>
              </a:solidFill>
              <a:latin typeface="Century Gothic" panose="020B0502020202020204" pitchFamily="34" charset="0"/>
              <a:ea typeface="+mn-ea"/>
              <a:cs typeface="+mn-cs"/>
            </a:rPr>
            <a:t> &amp; Coordination</a:t>
          </a:r>
        </a:p>
      </dsp:txBody>
      <dsp:txXfrm>
        <a:off x="4859375" y="612741"/>
        <a:ext cx="1088947" cy="692172"/>
      </dsp:txXfrm>
    </dsp:sp>
    <dsp:sp modelId="{69E91CEA-F50A-F640-B248-E5B74978B7F9}">
      <dsp:nvSpPr>
        <dsp:cNvPr id="0" name=""/>
        <dsp:cNvSpPr/>
      </dsp:nvSpPr>
      <dsp:spPr>
        <a:xfrm>
          <a:off x="6152887" y="575296"/>
          <a:ext cx="1002711" cy="767062"/>
        </a:xfrm>
        <a:prstGeom prst="roundRect">
          <a:avLst/>
        </a:prstGeom>
        <a:solidFill>
          <a:srgbClr val="F7941D"/>
        </a:solidFill>
        <a:ln w="12700" cap="flat" cmpd="sng" algn="ctr">
          <a:solidFill>
            <a:srgbClr val="595959">
              <a:lumMod val="40000"/>
              <a:lumOff val="6000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Transitions of Care</a:t>
          </a:r>
        </a:p>
      </dsp:txBody>
      <dsp:txXfrm>
        <a:off x="6190332" y="612741"/>
        <a:ext cx="927821" cy="692172"/>
      </dsp:txXfrm>
    </dsp:sp>
    <dsp:sp modelId="{099E6184-3505-6742-8C1E-0E3A128C38FE}">
      <dsp:nvSpPr>
        <dsp:cNvPr id="0" name=""/>
        <dsp:cNvSpPr/>
      </dsp:nvSpPr>
      <dsp:spPr>
        <a:xfrm>
          <a:off x="7322717" y="575296"/>
          <a:ext cx="1002711" cy="767062"/>
        </a:xfrm>
        <a:prstGeom prst="roundRect">
          <a:avLst/>
        </a:prstGeom>
        <a:solidFill>
          <a:srgbClr val="3F7FC2"/>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Disenroll-</a:t>
          </a:r>
          <a:r>
            <a:rPr lang="en-US" sz="1100" kern="1200" err="1">
              <a:solidFill>
                <a:sysClr val="window" lastClr="FFFFFF"/>
              </a:solidFill>
              <a:latin typeface="Century Gothic" panose="020B0502020202020204" pitchFamily="34" charset="0"/>
              <a:ea typeface="+mn-ea"/>
              <a:cs typeface="+mn-cs"/>
            </a:rPr>
            <a:t>ment</a:t>
          </a:r>
          <a:r>
            <a:rPr lang="en-US" sz="1100" kern="1200">
              <a:solidFill>
                <a:sysClr val="window" lastClr="FFFFFF"/>
              </a:solidFill>
              <a:latin typeface="Century Gothic" panose="020B0502020202020204" pitchFamily="34" charset="0"/>
              <a:ea typeface="+mn-ea"/>
              <a:cs typeface="+mn-cs"/>
            </a:rPr>
            <a:t>/ transfer</a:t>
          </a:r>
        </a:p>
      </dsp:txBody>
      <dsp:txXfrm>
        <a:off x="7360162" y="612741"/>
        <a:ext cx="927821" cy="692172"/>
      </dsp:txXfrm>
    </dsp:sp>
    <dsp:sp modelId="{067BC8E6-0973-114C-BA41-8C60C7BD4B6C}">
      <dsp:nvSpPr>
        <dsp:cNvPr id="0" name=""/>
        <dsp:cNvSpPr/>
      </dsp:nvSpPr>
      <dsp:spPr>
        <a:xfrm>
          <a:off x="8492547" y="575296"/>
          <a:ext cx="1002711" cy="767062"/>
        </a:xfrm>
        <a:prstGeom prst="roundRect">
          <a:avLst/>
        </a:prstGeom>
        <a:solidFill>
          <a:srgbClr val="3F7FC2"/>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Member Access</a:t>
          </a:r>
        </a:p>
      </dsp:txBody>
      <dsp:txXfrm>
        <a:off x="8529992" y="612741"/>
        <a:ext cx="927821" cy="692172"/>
      </dsp:txXfrm>
    </dsp:sp>
    <dsp:sp modelId="{4EF51F2E-5CE4-1344-8515-C318CCB316AB}">
      <dsp:nvSpPr>
        <dsp:cNvPr id="0" name=""/>
        <dsp:cNvSpPr/>
      </dsp:nvSpPr>
      <dsp:spPr>
        <a:xfrm>
          <a:off x="9662377" y="575296"/>
          <a:ext cx="1169753" cy="767062"/>
        </a:xfrm>
        <a:prstGeom prst="roundRect">
          <a:avLst/>
        </a:prstGeom>
        <a:solidFill>
          <a:srgbClr val="467C4E"/>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Performance Management</a:t>
          </a:r>
        </a:p>
      </dsp:txBody>
      <dsp:txXfrm>
        <a:off x="9699822" y="612741"/>
        <a:ext cx="1094863" cy="692172"/>
      </dsp:txXfrm>
    </dsp:sp>
    <dsp:sp modelId="{64BA0D18-CD90-8E4D-ABE9-865CB6E1A333}">
      <dsp:nvSpPr>
        <dsp:cNvPr id="0" name=""/>
        <dsp:cNvSpPr/>
      </dsp:nvSpPr>
      <dsp:spPr>
        <a:xfrm>
          <a:off x="10999249" y="575296"/>
          <a:ext cx="1002711" cy="767062"/>
        </a:xfrm>
        <a:prstGeom prst="roundRect">
          <a:avLst/>
        </a:prstGeom>
        <a:solidFill>
          <a:srgbClr val="467C4E"/>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ysClr val="window" lastClr="FFFFFF"/>
              </a:solidFill>
              <a:latin typeface="Century Gothic" panose="020B0502020202020204" pitchFamily="34" charset="0"/>
              <a:ea typeface="+mn-ea"/>
              <a:cs typeface="+mn-cs"/>
            </a:rPr>
            <a:t>Metrics &amp; Reporting</a:t>
          </a:r>
        </a:p>
      </dsp:txBody>
      <dsp:txXfrm>
        <a:off x="11036694" y="612741"/>
        <a:ext cx="927821" cy="69217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9/15/2022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457028" rtl="0" eaLnBrk="1" latinLnBrk="0" hangingPunct="1">
      <a:defRPr sz="1200" b="0" i="0" kern="1200">
        <a:solidFill>
          <a:schemeClr val="tx1"/>
        </a:solidFill>
        <a:latin typeface="Open Sans Light" charset="0"/>
        <a:ea typeface="+mn-ea"/>
        <a:cs typeface="+mn-cs"/>
      </a:defRPr>
    </a:lvl1pPr>
    <a:lvl2pPr marL="457028" algn="l" defTabSz="457028" rtl="0" eaLnBrk="1" latinLnBrk="0" hangingPunct="1">
      <a:defRPr sz="1200" b="0" i="0" kern="1200">
        <a:solidFill>
          <a:schemeClr val="tx1"/>
        </a:solidFill>
        <a:latin typeface="Open Sans Light" charset="0"/>
        <a:ea typeface="+mn-ea"/>
        <a:cs typeface="+mn-cs"/>
      </a:defRPr>
    </a:lvl2pPr>
    <a:lvl3pPr marL="914058" algn="l" defTabSz="457028" rtl="0" eaLnBrk="1" latinLnBrk="0" hangingPunct="1">
      <a:defRPr sz="1200" b="0" i="0" kern="1200">
        <a:solidFill>
          <a:schemeClr val="tx1"/>
        </a:solidFill>
        <a:latin typeface="Open Sans Light" charset="0"/>
        <a:ea typeface="+mn-ea"/>
        <a:cs typeface="+mn-cs"/>
      </a:defRPr>
    </a:lvl3pPr>
    <a:lvl4pPr marL="1371086" algn="l" defTabSz="457028" rtl="0" eaLnBrk="1" latinLnBrk="0" hangingPunct="1">
      <a:defRPr sz="1200" b="0" i="0" kern="1200">
        <a:solidFill>
          <a:schemeClr val="tx1"/>
        </a:solidFill>
        <a:latin typeface="Open Sans Light" charset="0"/>
        <a:ea typeface="+mn-ea"/>
        <a:cs typeface="+mn-cs"/>
      </a:defRPr>
    </a:lvl4pPr>
    <a:lvl5pPr marL="1828115" algn="l" defTabSz="457028" rtl="0" eaLnBrk="1" latinLnBrk="0" hangingPunct="1">
      <a:defRPr sz="1200" b="0" i="0" kern="1200">
        <a:solidFill>
          <a:schemeClr val="tx1"/>
        </a:solidFill>
        <a:latin typeface="Open Sans Light" charset="0"/>
        <a:ea typeface="+mn-ea"/>
        <a:cs typeface="+mn-cs"/>
      </a:defRPr>
    </a:lvl5pPr>
    <a:lvl6pPr marL="2285143" algn="l" defTabSz="457028" rtl="0" eaLnBrk="1" latinLnBrk="0" hangingPunct="1">
      <a:defRPr sz="1200" kern="1200">
        <a:solidFill>
          <a:schemeClr val="tx1"/>
        </a:solidFill>
        <a:latin typeface="+mn-lt"/>
        <a:ea typeface="+mn-ea"/>
        <a:cs typeface="+mn-cs"/>
      </a:defRPr>
    </a:lvl6pPr>
    <a:lvl7pPr marL="2742172" algn="l" defTabSz="457028" rtl="0" eaLnBrk="1" latinLnBrk="0" hangingPunct="1">
      <a:defRPr sz="1200" kern="1200">
        <a:solidFill>
          <a:schemeClr val="tx1"/>
        </a:solidFill>
        <a:latin typeface="+mn-lt"/>
        <a:ea typeface="+mn-ea"/>
        <a:cs typeface="+mn-cs"/>
      </a:defRPr>
    </a:lvl7pPr>
    <a:lvl8pPr marL="3199200" algn="l" defTabSz="457028" rtl="0" eaLnBrk="1" latinLnBrk="0" hangingPunct="1">
      <a:defRPr sz="1200" kern="1200">
        <a:solidFill>
          <a:schemeClr val="tx1"/>
        </a:solidFill>
        <a:latin typeface="+mn-lt"/>
        <a:ea typeface="+mn-ea"/>
        <a:cs typeface="+mn-cs"/>
      </a:defRPr>
    </a:lvl8pPr>
    <a:lvl9pPr marL="3656228" algn="l" defTabSz="45702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24806A-DD59-8D4E-8F67-4F482293F054}" type="slidenum">
              <a:rPr lang="en-US" smtClean="0"/>
              <a:t>1</a:t>
            </a:fld>
            <a:endParaRPr lang="en-US" dirty="0"/>
          </a:p>
        </p:txBody>
      </p:sp>
    </p:spTree>
    <p:extLst>
      <p:ext uri="{BB962C8B-B14F-4D97-AF65-F5344CB8AC3E}">
        <p14:creationId xmlns:p14="http://schemas.microsoft.com/office/powerpoint/2010/main" val="1441892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120" rtl="0" eaLnBrk="1" fontAlgn="auto" latinLnBrk="0" hangingPunct="1">
              <a:lnSpc>
                <a:spcPct val="100000"/>
              </a:lnSpc>
              <a:spcBef>
                <a:spcPts val="0"/>
              </a:spcBef>
              <a:spcAft>
                <a:spcPts val="0"/>
              </a:spcAft>
              <a:buClrTx/>
              <a:buSzTx/>
              <a:buFontTx/>
              <a:buNone/>
              <a:tabLst/>
              <a:defRPr/>
            </a:pPr>
            <a:fld id="{D484BC0D-FB43-9949-83E9-282E35E675D6}" type="slidenum">
              <a:rPr kumimoji="0" lang="en-US" sz="1200" b="0" i="0" u="none" strike="noStrike" kern="1200" cap="none" spc="0" normalizeH="0" baseline="0" noProof="0" smtClean="0">
                <a:ln>
                  <a:noFill/>
                </a:ln>
                <a:solidFill>
                  <a:prstClr val="black"/>
                </a:solidFill>
                <a:effectLst/>
                <a:uLnTx/>
                <a:uFillTx/>
                <a:latin typeface="Open Sans Light" charset="0"/>
                <a:ea typeface="+mn-ea"/>
                <a:cs typeface="+mn-cs"/>
              </a:rPr>
              <a:pPr marL="0" marR="0" lvl="0" indent="0" algn="r" defTabSz="45712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Open Sans Light" charset="0"/>
              <a:ea typeface="+mn-ea"/>
              <a:cs typeface="+mn-cs"/>
            </a:endParaRPr>
          </a:p>
        </p:txBody>
      </p:sp>
    </p:spTree>
    <p:extLst>
      <p:ext uri="{BB962C8B-B14F-4D97-AF65-F5344CB8AC3E}">
        <p14:creationId xmlns:p14="http://schemas.microsoft.com/office/powerpoint/2010/main" val="4230926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84BC0D-FB43-9949-83E9-282E35E675D6}" type="slidenum">
              <a:rPr lang="en-US" smtClean="0"/>
              <a:t>3</a:t>
            </a:fld>
            <a:endParaRPr lang="en-US"/>
          </a:p>
        </p:txBody>
      </p:sp>
    </p:spTree>
    <p:extLst>
      <p:ext uri="{BB962C8B-B14F-4D97-AF65-F5344CB8AC3E}">
        <p14:creationId xmlns:p14="http://schemas.microsoft.com/office/powerpoint/2010/main" val="427344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4BC0D-FB43-9949-83E9-282E35E67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7819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4BC0D-FB43-9949-83E9-282E35E67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4345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4BC0D-FB43-9949-83E9-282E35E67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5074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4BC0D-FB43-9949-83E9-282E35E67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494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4BC0D-FB43-9949-83E9-282E35E675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67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3"/>
          </a:xfrm>
        </p:spPr>
        <p:txBody>
          <a:bodyPr/>
          <a:lstStyle>
            <a:lvl1pPr marL="0" indent="0" algn="ctr">
              <a:buNone/>
              <a:defRPr sz="1800"/>
            </a:lvl1pPr>
            <a:lvl2pPr marL="342905" indent="0" algn="ctr">
              <a:buNone/>
              <a:defRPr sz="1500"/>
            </a:lvl2pPr>
            <a:lvl3pPr marL="685809" indent="0" algn="ctr">
              <a:buNone/>
              <a:defRPr sz="1351"/>
            </a:lvl3pPr>
            <a:lvl4pPr marL="1028713" indent="0" algn="ctr">
              <a:buNone/>
              <a:defRPr sz="1200"/>
            </a:lvl4pPr>
            <a:lvl5pPr marL="1371617" indent="0" algn="ctr">
              <a:buNone/>
              <a:defRPr sz="1200"/>
            </a:lvl5pPr>
            <a:lvl6pPr marL="1714522" indent="0" algn="ctr">
              <a:buNone/>
              <a:defRPr sz="1200"/>
            </a:lvl6pPr>
            <a:lvl7pPr marL="2057426" indent="0" algn="ctr">
              <a:buNone/>
              <a:defRPr sz="1200"/>
            </a:lvl7pPr>
            <a:lvl8pPr marL="2400330" indent="0" algn="ctr">
              <a:buNone/>
              <a:defRPr sz="1200"/>
            </a:lvl8pPr>
            <a:lvl9pPr marL="2743235"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6"/>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0B870-CEA0-4E85-B5CC-82209C78743F}" type="slidenum">
              <a:rPr lang="en-US" smtClean="0"/>
              <a:t>‹#›</a:t>
            </a:fld>
            <a:endParaRPr lang="en-US"/>
          </a:p>
        </p:txBody>
      </p:sp>
    </p:spTree>
    <p:extLst>
      <p:ext uri="{BB962C8B-B14F-4D97-AF65-F5344CB8AC3E}">
        <p14:creationId xmlns:p14="http://schemas.microsoft.com/office/powerpoint/2010/main" val="15892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6"/>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85876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6"/>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6"/>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987640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304801"/>
            <a:ext cx="10972800" cy="736780"/>
          </a:xfrm>
        </p:spPr>
        <p:txBody>
          <a:bodyPr>
            <a:noAutofit/>
          </a:bodyPr>
          <a:lstStyle>
            <a:lvl1pPr algn="l">
              <a:defRPr sz="1800" b="1"/>
            </a:lvl1pPr>
          </a:lstStyle>
          <a:p>
            <a:r>
              <a:rPr lang="en-US" dirty="0"/>
              <a:t>Click to edit Master </a:t>
            </a:r>
            <a:r>
              <a:rPr lang="en-US"/>
              <a:t>title style</a:t>
            </a:r>
            <a:endParaRPr lang="en-US" dirty="0"/>
          </a:p>
        </p:txBody>
      </p:sp>
      <p:sp>
        <p:nvSpPr>
          <p:cNvPr id="3" name="Content Placeholder 2"/>
          <p:cNvSpPr>
            <a:spLocks noGrp="1"/>
          </p:cNvSpPr>
          <p:nvPr>
            <p:ph idx="1"/>
          </p:nvPr>
        </p:nvSpPr>
        <p:spPr/>
        <p:txBody>
          <a:bodyPr>
            <a:normAutofit/>
          </a:bodyPr>
          <a:lstStyle>
            <a:lvl1pPr>
              <a:defRPr sz="1200"/>
            </a:lvl1pPr>
            <a:lvl2pPr>
              <a:defRPr sz="1200"/>
            </a:lvl2pPr>
            <a:lvl3pPr>
              <a:defRPr sz="1051"/>
            </a:lvl3pPr>
            <a:lvl4pPr>
              <a:defRPr sz="1051"/>
            </a:lvl4pPr>
            <a:lvl5pPr>
              <a:defRPr sz="105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09600" y="6356352"/>
            <a:ext cx="7416800" cy="365126"/>
          </a:xfrm>
        </p:spPr>
        <p:txBody>
          <a:bodyPr/>
          <a:lstStyle>
            <a:lvl1pPr algn="l">
              <a:defRPr b="1">
                <a:solidFill>
                  <a:srgbClr val="3C8C93"/>
                </a:solidFill>
                <a:latin typeface="Lucida Bright"/>
                <a:cs typeface="Lucida Bright"/>
              </a:defRPr>
            </a:lvl1pPr>
          </a:lstStyle>
          <a:p>
            <a:endParaRPr lang="en-US"/>
          </a:p>
        </p:txBody>
      </p:sp>
      <p:sp>
        <p:nvSpPr>
          <p:cNvPr id="6" name="Slide Number Placeholder 5"/>
          <p:cNvSpPr>
            <a:spLocks noGrp="1"/>
          </p:cNvSpPr>
          <p:nvPr>
            <p:ph type="sldNum" sz="quarter" idx="12"/>
          </p:nvPr>
        </p:nvSpPr>
        <p:spPr/>
        <p:txBody>
          <a:bodyPr/>
          <a:lstStyle/>
          <a:p>
            <a:endParaRPr lang="en-US"/>
          </a:p>
        </p:txBody>
      </p:sp>
      <p:sp>
        <p:nvSpPr>
          <p:cNvPr id="11" name="Text Placeholder 10"/>
          <p:cNvSpPr>
            <a:spLocks noGrp="1"/>
          </p:cNvSpPr>
          <p:nvPr>
            <p:ph type="body" sz="quarter" idx="13" hasCustomPrompt="1"/>
          </p:nvPr>
        </p:nvSpPr>
        <p:spPr>
          <a:xfrm>
            <a:off x="609601" y="1041582"/>
            <a:ext cx="10972800" cy="414339"/>
          </a:xfrm>
        </p:spPr>
        <p:txBody>
          <a:bodyPr>
            <a:noAutofit/>
          </a:bodyPr>
          <a:lstStyle>
            <a:lvl1pPr marL="0" indent="0">
              <a:buNone/>
              <a:defRPr sz="1351"/>
            </a:lvl1pPr>
            <a:lvl2pPr marL="342995" indent="0">
              <a:buNone/>
              <a:defRPr sz="1351"/>
            </a:lvl2pPr>
            <a:lvl3pPr marL="685991" indent="0">
              <a:buNone/>
              <a:defRPr sz="1200"/>
            </a:lvl3pPr>
            <a:lvl4pPr marL="1028988" indent="0">
              <a:buNone/>
              <a:defRPr sz="1051"/>
            </a:lvl4pPr>
            <a:lvl5pPr marL="1371984" indent="0">
              <a:buNone/>
              <a:defRPr sz="1051"/>
            </a:lvl5pPr>
          </a:lstStyle>
          <a:p>
            <a:pPr lvl="0"/>
            <a:r>
              <a:rPr lang="en-US" dirty="0"/>
              <a:t>Click to edit Master header styles</a:t>
            </a:r>
          </a:p>
        </p:txBody>
      </p:sp>
      <p:sp>
        <p:nvSpPr>
          <p:cNvPr id="4" name="Rectangle 3">
            <a:extLst>
              <a:ext uri="{FF2B5EF4-FFF2-40B4-BE49-F238E27FC236}">
                <a16:creationId xmlns:a16="http://schemas.microsoft.com/office/drawing/2014/main" id="{D6EC3578-AA0C-ED45-B772-B0FBF8E9735B}"/>
              </a:ext>
            </a:extLst>
          </p:cNvPr>
          <p:cNvSpPr/>
          <p:nvPr userDrawn="1"/>
        </p:nvSpPr>
        <p:spPr>
          <a:xfrm>
            <a:off x="11056389" y="6410668"/>
            <a:ext cx="234360" cy="144335"/>
          </a:xfrm>
          <a:prstGeom prst="rect">
            <a:avLst/>
          </a:prstGeom>
        </p:spPr>
        <p:txBody>
          <a:bodyPr wrap="none">
            <a:spAutoFit/>
          </a:bodyPr>
          <a:lstStyle/>
          <a:p>
            <a:fld id="{3B575E07-9B7E-C648-B5DD-A65F79465784}" type="slidenum">
              <a:rPr lang="en-US" sz="338" smtClean="0"/>
              <a:pPr/>
              <a:t>‹#›</a:t>
            </a:fld>
            <a:endParaRPr lang="en-US" sz="338"/>
          </a:p>
        </p:txBody>
      </p:sp>
    </p:spTree>
    <p:extLst>
      <p:ext uri="{BB962C8B-B14F-4D97-AF65-F5344CB8AC3E}">
        <p14:creationId xmlns:p14="http://schemas.microsoft.com/office/powerpoint/2010/main" val="3132472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Header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0A7C2E6-614A-4971-96C0-3C9300635471}"/>
              </a:ext>
            </a:extLst>
          </p:cNvPr>
          <p:cNvSpPr/>
          <p:nvPr userDrawn="1"/>
        </p:nvSpPr>
        <p:spPr>
          <a:xfrm>
            <a:off x="0" y="-55983"/>
            <a:ext cx="12188825" cy="8083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a:extLst>
              <a:ext uri="{FF2B5EF4-FFF2-40B4-BE49-F238E27FC236}">
                <a16:creationId xmlns:a16="http://schemas.microsoft.com/office/drawing/2014/main" id="{103647C6-4422-B444-B763-D409FF51AA2D}"/>
              </a:ext>
            </a:extLst>
          </p:cNvPr>
          <p:cNvSpPr>
            <a:spLocks noGrp="1"/>
          </p:cNvSpPr>
          <p:nvPr>
            <p:ph type="sldNum" sz="quarter" idx="12"/>
          </p:nvPr>
        </p:nvSpPr>
        <p:spPr>
          <a:xfrm>
            <a:off x="8934694" y="6356350"/>
            <a:ext cx="2743200" cy="365125"/>
          </a:xfrm>
          <a:prstGeom prst="rect">
            <a:avLst/>
          </a:prstGeom>
        </p:spPr>
        <p:txBody>
          <a:bodyPr/>
          <a:lstStyle>
            <a:lvl1pPr algn="r">
              <a:defRPr sz="1400" b="1">
                <a:solidFill>
                  <a:schemeClr val="bg1">
                    <a:lumMod val="75000"/>
                  </a:schemeClr>
                </a:solidFill>
                <a:latin typeface="+mn-lt"/>
              </a:defRPr>
            </a:lvl1pPr>
          </a:lstStyle>
          <a:p>
            <a:fld id="{13855216-E545-544E-9E32-80A32B133561}" type="slidenum">
              <a:rPr lang="en-US" smtClean="0"/>
              <a:pPr/>
              <a:t>‹#›</a:t>
            </a:fld>
            <a:endParaRPr lang="en-US"/>
          </a:p>
        </p:txBody>
      </p:sp>
      <p:sp>
        <p:nvSpPr>
          <p:cNvPr id="7" name="Content Placeholder 2">
            <a:extLst>
              <a:ext uri="{FF2B5EF4-FFF2-40B4-BE49-F238E27FC236}">
                <a16:creationId xmlns:a16="http://schemas.microsoft.com/office/drawing/2014/main" id="{7EB98984-231B-4624-B404-80E5BD6A8697}"/>
              </a:ext>
            </a:extLst>
          </p:cNvPr>
          <p:cNvSpPr>
            <a:spLocks noGrp="1"/>
          </p:cNvSpPr>
          <p:nvPr>
            <p:ph idx="13"/>
          </p:nvPr>
        </p:nvSpPr>
        <p:spPr>
          <a:xfrm>
            <a:off x="520861" y="1626939"/>
            <a:ext cx="11134845" cy="4492466"/>
          </a:xfrm>
          <a:prstGeom prst="rect">
            <a:avLst/>
          </a:prstGeom>
        </p:spPr>
        <p:txBody>
          <a:bodyPr/>
          <a:lstStyle>
            <a:lvl1pPr marL="228600" indent="-228600">
              <a:buClr>
                <a:schemeClr val="accent1"/>
              </a:buClr>
              <a:buFont typeface="Calibri" panose="020F0502020204030204" pitchFamily="34" charset="0"/>
              <a:buChar char="●"/>
              <a:defRPr sz="2000" b="0"/>
            </a:lvl1pPr>
            <a:lvl2pPr>
              <a:buClr>
                <a:schemeClr val="accent1"/>
              </a:buClr>
              <a:defRPr sz="1800"/>
            </a:lvl2pPr>
            <a:lvl3pPr marL="1143000" indent="-228600">
              <a:buClr>
                <a:schemeClr val="accent1"/>
              </a:buClr>
              <a:buFont typeface="Wingdings" pitchFamily="2" charset="2"/>
              <a:buChar char="§"/>
              <a:defRPr sz="1800"/>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A4B58038-1633-BC4D-ACBA-A310B5317690}"/>
              </a:ext>
            </a:extLst>
          </p:cNvPr>
          <p:cNvSpPr>
            <a:spLocks noGrp="1"/>
          </p:cNvSpPr>
          <p:nvPr>
            <p:ph type="title" hasCustomPrompt="1"/>
          </p:nvPr>
        </p:nvSpPr>
        <p:spPr>
          <a:xfrm>
            <a:off x="520861" y="134517"/>
            <a:ext cx="11134845" cy="604077"/>
          </a:xfrm>
          <a:prstGeom prst="rect">
            <a:avLst/>
          </a:prstGeom>
        </p:spPr>
        <p:txBody>
          <a:bodyPr/>
          <a:lstStyle>
            <a:lvl1pPr>
              <a:defRPr sz="3200">
                <a:solidFill>
                  <a:schemeClr val="accent1"/>
                </a:solidFill>
                <a:latin typeface="Century Gothic" panose="020B0502020202020204" pitchFamily="34" charset="0"/>
              </a:defRPr>
            </a:lvl1pPr>
          </a:lstStyle>
          <a:p>
            <a:r>
              <a:rPr lang="en-US" dirty="0"/>
              <a:t>Enter one line title</a:t>
            </a:r>
          </a:p>
        </p:txBody>
      </p:sp>
      <p:sp>
        <p:nvSpPr>
          <p:cNvPr id="8" name="Text Placeholder 7">
            <a:extLst>
              <a:ext uri="{FF2B5EF4-FFF2-40B4-BE49-F238E27FC236}">
                <a16:creationId xmlns:a16="http://schemas.microsoft.com/office/drawing/2014/main" id="{01B8289D-8EE9-3047-AFFE-FCD2BCCE8DE7}"/>
              </a:ext>
            </a:extLst>
          </p:cNvPr>
          <p:cNvSpPr>
            <a:spLocks noGrp="1"/>
          </p:cNvSpPr>
          <p:nvPr>
            <p:ph type="body" sz="quarter" idx="14" hasCustomPrompt="1"/>
          </p:nvPr>
        </p:nvSpPr>
        <p:spPr>
          <a:xfrm>
            <a:off x="520861" y="868500"/>
            <a:ext cx="11134845" cy="521494"/>
          </a:xfrm>
          <a:prstGeom prst="rect">
            <a:avLst/>
          </a:prstGeom>
          <a:solidFill>
            <a:schemeClr val="accent3"/>
          </a:solidFill>
        </p:spPr>
        <p:txBody>
          <a:bodyPr/>
          <a:lstStyle>
            <a:lvl1pPr marL="0" indent="0">
              <a:buNone/>
              <a:defRPr sz="1600">
                <a:solidFill>
                  <a:schemeClr val="bg1"/>
                </a:solidFill>
              </a:defRPr>
            </a:lvl1pPr>
          </a:lstStyle>
          <a:p>
            <a:pPr lvl="0"/>
            <a:r>
              <a:rPr lang="en-US" dirty="0"/>
              <a:t>Enter header sentence – not more than 2 lines</a:t>
            </a:r>
          </a:p>
        </p:txBody>
      </p:sp>
      <p:pic>
        <p:nvPicPr>
          <p:cNvPr id="9" name="Picture 8" descr="Logo, company name&#10;&#10;Description automatically generated">
            <a:extLst>
              <a:ext uri="{FF2B5EF4-FFF2-40B4-BE49-F238E27FC236}">
                <a16:creationId xmlns:a16="http://schemas.microsoft.com/office/drawing/2014/main" id="{90519845-871C-A340-A422-226A817A9C96}"/>
              </a:ext>
            </a:extLst>
          </p:cNvPr>
          <p:cNvPicPr>
            <a:picLocks noChangeAspect="1"/>
          </p:cNvPicPr>
          <p:nvPr userDrawn="1"/>
        </p:nvPicPr>
        <p:blipFill>
          <a:blip r:embed="rId2"/>
          <a:stretch>
            <a:fillRect/>
          </a:stretch>
        </p:blipFill>
        <p:spPr>
          <a:xfrm>
            <a:off x="215078" y="6303373"/>
            <a:ext cx="1544274" cy="430315"/>
          </a:xfrm>
          <a:prstGeom prst="rect">
            <a:avLst/>
          </a:prstGeom>
        </p:spPr>
      </p:pic>
    </p:spTree>
    <p:extLst>
      <p:ext uri="{BB962C8B-B14F-4D97-AF65-F5344CB8AC3E}">
        <p14:creationId xmlns:p14="http://schemas.microsoft.com/office/powerpoint/2010/main" val="1849704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854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0A7C2E6-614A-4971-96C0-3C9300635471}"/>
              </a:ext>
            </a:extLst>
          </p:cNvPr>
          <p:cNvSpPr/>
          <p:nvPr userDrawn="1"/>
        </p:nvSpPr>
        <p:spPr>
          <a:xfrm>
            <a:off x="0" y="-55983"/>
            <a:ext cx="12188825" cy="906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a:extLst>
              <a:ext uri="{FF2B5EF4-FFF2-40B4-BE49-F238E27FC236}">
                <a16:creationId xmlns:a16="http://schemas.microsoft.com/office/drawing/2014/main" id="{A65A0329-485B-F440-9BC4-32B5E398A9F2}"/>
              </a:ext>
            </a:extLst>
          </p:cNvPr>
          <p:cNvSpPr>
            <a:spLocks noGrp="1"/>
          </p:cNvSpPr>
          <p:nvPr>
            <p:ph type="ftr" sz="quarter" idx="11"/>
          </p:nvPr>
        </p:nvSpPr>
        <p:spPr>
          <a:xfrm>
            <a:off x="4038600" y="6356350"/>
            <a:ext cx="4114800" cy="365125"/>
          </a:xfrm>
          <a:prstGeom prst="rect">
            <a:avLst/>
          </a:prstGeom>
        </p:spPr>
        <p:txBody>
          <a:bodyPr/>
          <a:lstStyle>
            <a:lvl1pPr>
              <a:defRPr sz="1200">
                <a:solidFill>
                  <a:srgbClr val="3C8C93"/>
                </a:solidFill>
              </a:defRPr>
            </a:lvl1pPr>
          </a:lstStyle>
          <a:p>
            <a:endParaRPr lang="en-US"/>
          </a:p>
        </p:txBody>
      </p:sp>
      <p:sp>
        <p:nvSpPr>
          <p:cNvPr id="6" name="Slide Number Placeholder 5">
            <a:extLst>
              <a:ext uri="{FF2B5EF4-FFF2-40B4-BE49-F238E27FC236}">
                <a16:creationId xmlns:a16="http://schemas.microsoft.com/office/drawing/2014/main" id="{103647C6-4422-B444-B763-D409FF51AA2D}"/>
              </a:ext>
            </a:extLst>
          </p:cNvPr>
          <p:cNvSpPr>
            <a:spLocks noGrp="1"/>
          </p:cNvSpPr>
          <p:nvPr>
            <p:ph type="sldNum" sz="quarter" idx="12"/>
          </p:nvPr>
        </p:nvSpPr>
        <p:spPr>
          <a:xfrm>
            <a:off x="8610600" y="6356350"/>
            <a:ext cx="2743200" cy="365125"/>
          </a:xfrm>
          <a:prstGeom prst="rect">
            <a:avLst/>
          </a:prstGeom>
        </p:spPr>
        <p:txBody>
          <a:bodyPr/>
          <a:lstStyle>
            <a:lvl1pPr algn="r">
              <a:defRPr sz="1400" b="1">
                <a:solidFill>
                  <a:schemeClr val="bg1">
                    <a:lumMod val="75000"/>
                  </a:schemeClr>
                </a:solidFill>
                <a:latin typeface="+mn-lt"/>
              </a:defRPr>
            </a:lvl1pPr>
          </a:lstStyle>
          <a:p>
            <a:fld id="{13855216-E545-544E-9E32-80A32B133561}" type="slidenum">
              <a:rPr lang="en-US" smtClean="0"/>
              <a:pPr/>
              <a:t>‹#›</a:t>
            </a:fld>
            <a:endParaRPr lang="en-US"/>
          </a:p>
        </p:txBody>
      </p:sp>
      <p:sp>
        <p:nvSpPr>
          <p:cNvPr id="7" name="Content Placeholder 2">
            <a:extLst>
              <a:ext uri="{FF2B5EF4-FFF2-40B4-BE49-F238E27FC236}">
                <a16:creationId xmlns:a16="http://schemas.microsoft.com/office/drawing/2014/main" id="{7EB98984-231B-4624-B404-80E5BD6A8697}"/>
              </a:ext>
            </a:extLst>
          </p:cNvPr>
          <p:cNvSpPr>
            <a:spLocks noGrp="1"/>
          </p:cNvSpPr>
          <p:nvPr>
            <p:ph idx="13"/>
          </p:nvPr>
        </p:nvSpPr>
        <p:spPr>
          <a:xfrm>
            <a:off x="509286" y="1040915"/>
            <a:ext cx="11181144" cy="5078491"/>
          </a:xfrm>
          <a:prstGeom prst="rect">
            <a:avLst/>
          </a:prstGeom>
        </p:spPr>
        <p:txBody>
          <a:bodyPr/>
          <a:lstStyle>
            <a:lvl1pPr marL="228600" indent="-228600">
              <a:buClr>
                <a:schemeClr val="accent1"/>
              </a:buClr>
              <a:buFont typeface="Calibri" panose="020F0502020204030204" pitchFamily="34" charset="0"/>
              <a:buChar char="●"/>
              <a:defRPr sz="2000" b="0"/>
            </a:lvl1pPr>
            <a:lvl2pPr marL="685800" indent="-228600">
              <a:buClr>
                <a:schemeClr val="accent1"/>
              </a:buClr>
              <a:buFont typeface="Courier New" panose="02070309020205020404" pitchFamily="49" charset="0"/>
              <a:buChar char="o"/>
              <a:defRPr sz="1800"/>
            </a:lvl2pPr>
            <a:lvl3pPr marL="1143000" indent="-228600">
              <a:buClr>
                <a:schemeClr val="accent1"/>
              </a:buClr>
              <a:buFont typeface="Wingdings" pitchFamily="2" charset="2"/>
              <a:buChar char="§"/>
              <a:defRPr sz="1800"/>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A4B58038-1633-BC4D-ACBA-A310B5317690}"/>
              </a:ext>
            </a:extLst>
          </p:cNvPr>
          <p:cNvSpPr>
            <a:spLocks noGrp="1"/>
          </p:cNvSpPr>
          <p:nvPr>
            <p:ph type="title"/>
          </p:nvPr>
        </p:nvSpPr>
        <p:spPr>
          <a:xfrm>
            <a:off x="509286" y="134517"/>
            <a:ext cx="11181144" cy="604077"/>
          </a:xfrm>
          <a:prstGeom prst="rect">
            <a:avLst/>
          </a:prstGeom>
        </p:spPr>
        <p:txBody>
          <a:bodyPr/>
          <a:lstStyle>
            <a:lvl1pPr>
              <a:defRPr sz="2400">
                <a:solidFill>
                  <a:schemeClr val="accent1"/>
                </a:solidFill>
                <a:latin typeface="Century Gothic" panose="020B0502020202020204" pitchFamily="34" charset="0"/>
              </a:defRPr>
            </a:lvl1pPr>
          </a:lstStyle>
          <a:p>
            <a:r>
              <a:rPr lang="en-US" dirty="0"/>
              <a:t>Click to edit Master title style</a:t>
            </a:r>
          </a:p>
        </p:txBody>
      </p:sp>
      <p:pic>
        <p:nvPicPr>
          <p:cNvPr id="8" name="Picture 7" descr="Logo, company name&#10;&#10;Description automatically generated">
            <a:extLst>
              <a:ext uri="{FF2B5EF4-FFF2-40B4-BE49-F238E27FC236}">
                <a16:creationId xmlns:a16="http://schemas.microsoft.com/office/drawing/2014/main" id="{AFCE8B19-6633-4E43-8939-A35AB21AEE76}"/>
              </a:ext>
            </a:extLst>
          </p:cNvPr>
          <p:cNvPicPr>
            <a:picLocks noChangeAspect="1"/>
          </p:cNvPicPr>
          <p:nvPr userDrawn="1"/>
        </p:nvPicPr>
        <p:blipFill>
          <a:blip r:embed="rId2"/>
          <a:stretch>
            <a:fillRect/>
          </a:stretch>
        </p:blipFill>
        <p:spPr>
          <a:xfrm>
            <a:off x="215078" y="6303373"/>
            <a:ext cx="1544274" cy="430315"/>
          </a:xfrm>
          <a:prstGeom prst="rect">
            <a:avLst/>
          </a:prstGeom>
        </p:spPr>
      </p:pic>
    </p:spTree>
    <p:extLst>
      <p:ext uri="{BB962C8B-B14F-4D97-AF65-F5344CB8AC3E}">
        <p14:creationId xmlns:p14="http://schemas.microsoft.com/office/powerpoint/2010/main" val="491170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E68036-16BA-3640-8FB0-B1A464A62551}"/>
              </a:ext>
            </a:extLst>
          </p:cNvPr>
          <p:cNvSpPr/>
          <p:nvPr userDrawn="1"/>
        </p:nvSpPr>
        <p:spPr>
          <a:xfrm>
            <a:off x="1589" y="893"/>
            <a:ext cx="12187236" cy="81190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FCEA6C7A-0C54-EC44-A1DE-CBE8BA9A4D8B}"/>
              </a:ext>
            </a:extLst>
          </p:cNvPr>
          <p:cNvSpPr/>
          <p:nvPr userDrawn="1"/>
        </p:nvSpPr>
        <p:spPr>
          <a:xfrm>
            <a:off x="0" y="812800"/>
            <a:ext cx="12192000" cy="282328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lnSpc>
                <a:spcPct val="120000"/>
              </a:lnSpc>
            </a:pPr>
            <a:endParaRPr lang="en-US" sz="2000">
              <a:solidFill>
                <a:schemeClr val="tx1"/>
              </a:solidFill>
              <a:latin typeface="Century Gothic" panose="020B0502020202020204" pitchFamily="34" charset="0"/>
            </a:endParaRPr>
          </a:p>
        </p:txBody>
      </p:sp>
      <p:pic>
        <p:nvPicPr>
          <p:cNvPr id="7" name="Picture 6" descr="Logo, company name&#10;&#10;Description automatically generated">
            <a:extLst>
              <a:ext uri="{FF2B5EF4-FFF2-40B4-BE49-F238E27FC236}">
                <a16:creationId xmlns:a16="http://schemas.microsoft.com/office/drawing/2014/main" id="{B1977FF9-8982-DE43-8934-9BB1011F0949}"/>
              </a:ext>
            </a:extLst>
          </p:cNvPr>
          <p:cNvPicPr>
            <a:picLocks noChangeAspect="1"/>
          </p:cNvPicPr>
          <p:nvPr userDrawn="1"/>
        </p:nvPicPr>
        <p:blipFill>
          <a:blip r:embed="rId2"/>
          <a:stretch>
            <a:fillRect/>
          </a:stretch>
        </p:blipFill>
        <p:spPr>
          <a:xfrm>
            <a:off x="215078" y="5861355"/>
            <a:ext cx="3130550" cy="872333"/>
          </a:xfrm>
          <a:prstGeom prst="rect">
            <a:avLst/>
          </a:prstGeom>
        </p:spPr>
      </p:pic>
      <p:pic>
        <p:nvPicPr>
          <p:cNvPr id="10" name="Picture 9" descr="A black rectangle with a black background&#10;&#10;Description automatically generated with low confidence">
            <a:extLst>
              <a:ext uri="{FF2B5EF4-FFF2-40B4-BE49-F238E27FC236}">
                <a16:creationId xmlns:a16="http://schemas.microsoft.com/office/drawing/2014/main" id="{1FE476E5-3452-F749-8323-C255835DB3E8}"/>
              </a:ext>
            </a:extLst>
          </p:cNvPr>
          <p:cNvPicPr>
            <a:picLocks noChangeAspect="1"/>
          </p:cNvPicPr>
          <p:nvPr userDrawn="1"/>
        </p:nvPicPr>
        <p:blipFill>
          <a:blip r:embed="rId3">
            <a:alphaModFix amt="6000"/>
          </a:blip>
          <a:stretch>
            <a:fillRect/>
          </a:stretch>
        </p:blipFill>
        <p:spPr>
          <a:xfrm>
            <a:off x="9128050" y="3951070"/>
            <a:ext cx="2712720" cy="2724363"/>
          </a:xfrm>
          <a:prstGeom prst="rect">
            <a:avLst/>
          </a:prstGeom>
        </p:spPr>
      </p:pic>
      <p:sp>
        <p:nvSpPr>
          <p:cNvPr id="6" name="Text Placeholder 5">
            <a:extLst>
              <a:ext uri="{FF2B5EF4-FFF2-40B4-BE49-F238E27FC236}">
                <a16:creationId xmlns:a16="http://schemas.microsoft.com/office/drawing/2014/main" id="{AC6E0D0B-86B0-4A49-9586-C348228818FC}"/>
              </a:ext>
            </a:extLst>
          </p:cNvPr>
          <p:cNvSpPr>
            <a:spLocks noGrp="1"/>
          </p:cNvSpPr>
          <p:nvPr>
            <p:ph type="body" sz="quarter" idx="10" hasCustomPrompt="1"/>
          </p:nvPr>
        </p:nvSpPr>
        <p:spPr>
          <a:xfrm>
            <a:off x="1284288" y="1574800"/>
            <a:ext cx="9792684" cy="601663"/>
          </a:xfrm>
          <a:prstGeom prst="rect">
            <a:avLst/>
          </a:prstGeom>
        </p:spPr>
        <p:txBody>
          <a:bodyPr/>
          <a:lstStyle>
            <a:lvl1pPr marL="0" indent="0">
              <a:buNone/>
              <a:defRPr b="1">
                <a:solidFill>
                  <a:schemeClr val="accent1"/>
                </a:solidFill>
                <a:latin typeface="Century Gothic" panose="020B0502020202020204" pitchFamily="34" charset="0"/>
              </a:defRPr>
            </a:lvl1pPr>
          </a:lstStyle>
          <a:p>
            <a:pPr lvl="0"/>
            <a:r>
              <a:rPr lang="en-US" dirty="0"/>
              <a:t>Enter Presentation Title…</a:t>
            </a:r>
          </a:p>
          <a:p>
            <a:pPr lvl="0"/>
            <a:endParaRPr lang="en-US" dirty="0"/>
          </a:p>
        </p:txBody>
      </p:sp>
      <p:sp>
        <p:nvSpPr>
          <p:cNvPr id="9" name="Text Placeholder 8">
            <a:extLst>
              <a:ext uri="{FF2B5EF4-FFF2-40B4-BE49-F238E27FC236}">
                <a16:creationId xmlns:a16="http://schemas.microsoft.com/office/drawing/2014/main" id="{32BD3CBF-B2C0-9F4D-A176-39230DCB8520}"/>
              </a:ext>
            </a:extLst>
          </p:cNvPr>
          <p:cNvSpPr>
            <a:spLocks noGrp="1"/>
          </p:cNvSpPr>
          <p:nvPr>
            <p:ph type="body" sz="quarter" idx="11" hasCustomPrompt="1"/>
          </p:nvPr>
        </p:nvSpPr>
        <p:spPr>
          <a:xfrm>
            <a:off x="1273174" y="2743200"/>
            <a:ext cx="9803797" cy="520700"/>
          </a:xfrm>
          <a:prstGeom prst="rect">
            <a:avLst/>
          </a:prstGeom>
        </p:spPr>
        <p:txBody>
          <a:bodyPr/>
          <a:lstStyle>
            <a:lvl1pPr marL="0" indent="0">
              <a:buNone/>
              <a:defRPr sz="2000">
                <a:latin typeface="Century Gothic" panose="020B0502020202020204" pitchFamily="34" charset="0"/>
              </a:defRPr>
            </a:lvl1pPr>
          </a:lstStyle>
          <a:p>
            <a:pPr lvl="0"/>
            <a:r>
              <a:rPr lang="en-US" dirty="0"/>
              <a:t>Enter Subtitle</a:t>
            </a:r>
          </a:p>
          <a:p>
            <a:pPr lvl="0"/>
            <a:r>
              <a:rPr lang="en-US" dirty="0"/>
              <a:t>Enter Date</a:t>
            </a:r>
          </a:p>
        </p:txBody>
      </p:sp>
    </p:spTree>
    <p:extLst>
      <p:ext uri="{BB962C8B-B14F-4D97-AF65-F5344CB8AC3E}">
        <p14:creationId xmlns:p14="http://schemas.microsoft.com/office/powerpoint/2010/main" val="3965657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Header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0A7C2E6-614A-4971-96C0-3C9300635471}"/>
              </a:ext>
            </a:extLst>
          </p:cNvPr>
          <p:cNvSpPr/>
          <p:nvPr userDrawn="1"/>
        </p:nvSpPr>
        <p:spPr>
          <a:xfrm>
            <a:off x="0" y="-55983"/>
            <a:ext cx="12188825" cy="8083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a:extLst>
              <a:ext uri="{FF2B5EF4-FFF2-40B4-BE49-F238E27FC236}">
                <a16:creationId xmlns:a16="http://schemas.microsoft.com/office/drawing/2014/main" id="{A65A0329-485B-F440-9BC4-32B5E398A9F2}"/>
              </a:ext>
            </a:extLst>
          </p:cNvPr>
          <p:cNvSpPr>
            <a:spLocks noGrp="1"/>
          </p:cNvSpPr>
          <p:nvPr>
            <p:ph type="ftr" sz="quarter" idx="11"/>
          </p:nvPr>
        </p:nvSpPr>
        <p:spPr>
          <a:xfrm>
            <a:off x="4038600" y="6356350"/>
            <a:ext cx="4114800" cy="365125"/>
          </a:xfrm>
          <a:prstGeom prst="rect">
            <a:avLst/>
          </a:prstGeom>
        </p:spPr>
        <p:txBody>
          <a:bodyPr/>
          <a:lstStyle>
            <a:lvl1pPr>
              <a:defRPr sz="1200">
                <a:solidFill>
                  <a:srgbClr val="3C8C93"/>
                </a:solidFill>
              </a:defRPr>
            </a:lvl1pPr>
          </a:lstStyle>
          <a:p>
            <a:endParaRPr lang="en-US"/>
          </a:p>
        </p:txBody>
      </p:sp>
      <p:sp>
        <p:nvSpPr>
          <p:cNvPr id="6" name="Slide Number Placeholder 5">
            <a:extLst>
              <a:ext uri="{FF2B5EF4-FFF2-40B4-BE49-F238E27FC236}">
                <a16:creationId xmlns:a16="http://schemas.microsoft.com/office/drawing/2014/main" id="{103647C6-4422-B444-B763-D409FF51AA2D}"/>
              </a:ext>
            </a:extLst>
          </p:cNvPr>
          <p:cNvSpPr>
            <a:spLocks noGrp="1"/>
          </p:cNvSpPr>
          <p:nvPr>
            <p:ph type="sldNum" sz="quarter" idx="12"/>
          </p:nvPr>
        </p:nvSpPr>
        <p:spPr>
          <a:xfrm>
            <a:off x="8934694" y="6356350"/>
            <a:ext cx="2743200" cy="365125"/>
          </a:xfrm>
          <a:prstGeom prst="rect">
            <a:avLst/>
          </a:prstGeom>
        </p:spPr>
        <p:txBody>
          <a:bodyPr/>
          <a:lstStyle>
            <a:lvl1pPr algn="r">
              <a:defRPr sz="1400" b="1">
                <a:solidFill>
                  <a:schemeClr val="bg1">
                    <a:lumMod val="75000"/>
                  </a:schemeClr>
                </a:solidFill>
                <a:latin typeface="+mn-lt"/>
              </a:defRPr>
            </a:lvl1pPr>
          </a:lstStyle>
          <a:p>
            <a:fld id="{13855216-E545-544E-9E32-80A32B133561}" type="slidenum">
              <a:rPr lang="en-US" smtClean="0"/>
              <a:pPr/>
              <a:t>‹#›</a:t>
            </a:fld>
            <a:endParaRPr lang="en-US"/>
          </a:p>
        </p:txBody>
      </p:sp>
      <p:sp>
        <p:nvSpPr>
          <p:cNvPr id="7" name="Content Placeholder 2">
            <a:extLst>
              <a:ext uri="{FF2B5EF4-FFF2-40B4-BE49-F238E27FC236}">
                <a16:creationId xmlns:a16="http://schemas.microsoft.com/office/drawing/2014/main" id="{7EB98984-231B-4624-B404-80E5BD6A8697}"/>
              </a:ext>
            </a:extLst>
          </p:cNvPr>
          <p:cNvSpPr>
            <a:spLocks noGrp="1"/>
          </p:cNvSpPr>
          <p:nvPr>
            <p:ph idx="13"/>
          </p:nvPr>
        </p:nvSpPr>
        <p:spPr>
          <a:xfrm>
            <a:off x="520861" y="1626939"/>
            <a:ext cx="11134845" cy="4492466"/>
          </a:xfrm>
          <a:prstGeom prst="rect">
            <a:avLst/>
          </a:prstGeom>
        </p:spPr>
        <p:txBody>
          <a:bodyPr/>
          <a:lstStyle>
            <a:lvl1pPr marL="228600" indent="-228600">
              <a:buClr>
                <a:schemeClr val="accent1"/>
              </a:buClr>
              <a:buFont typeface="Calibri" panose="020F0502020204030204" pitchFamily="34" charset="0"/>
              <a:buChar char="●"/>
              <a:defRPr sz="2000" b="0"/>
            </a:lvl1pPr>
            <a:lvl2pPr>
              <a:buClr>
                <a:schemeClr val="accent1"/>
              </a:buClr>
              <a:defRPr sz="1800"/>
            </a:lvl2pPr>
            <a:lvl3pPr marL="1143000" indent="-228600">
              <a:buClr>
                <a:schemeClr val="accent1"/>
              </a:buClr>
              <a:buFont typeface="Wingdings" pitchFamily="2" charset="2"/>
              <a:buChar char="§"/>
              <a:defRPr sz="1800"/>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A4B58038-1633-BC4D-ACBA-A310B5317690}"/>
              </a:ext>
            </a:extLst>
          </p:cNvPr>
          <p:cNvSpPr>
            <a:spLocks noGrp="1"/>
          </p:cNvSpPr>
          <p:nvPr>
            <p:ph type="title" hasCustomPrompt="1"/>
          </p:nvPr>
        </p:nvSpPr>
        <p:spPr>
          <a:xfrm>
            <a:off x="520861" y="134517"/>
            <a:ext cx="11134845" cy="604077"/>
          </a:xfrm>
          <a:prstGeom prst="rect">
            <a:avLst/>
          </a:prstGeom>
        </p:spPr>
        <p:txBody>
          <a:bodyPr/>
          <a:lstStyle>
            <a:lvl1pPr>
              <a:defRPr sz="3200">
                <a:solidFill>
                  <a:schemeClr val="accent1"/>
                </a:solidFill>
                <a:latin typeface="Century Gothic" panose="020B0502020202020204" pitchFamily="34" charset="0"/>
              </a:defRPr>
            </a:lvl1pPr>
          </a:lstStyle>
          <a:p>
            <a:r>
              <a:rPr lang="en-US" dirty="0"/>
              <a:t>Enter one line title</a:t>
            </a:r>
          </a:p>
        </p:txBody>
      </p:sp>
      <p:sp>
        <p:nvSpPr>
          <p:cNvPr id="8" name="Text Placeholder 7">
            <a:extLst>
              <a:ext uri="{FF2B5EF4-FFF2-40B4-BE49-F238E27FC236}">
                <a16:creationId xmlns:a16="http://schemas.microsoft.com/office/drawing/2014/main" id="{01B8289D-8EE9-3047-AFFE-FCD2BCCE8DE7}"/>
              </a:ext>
            </a:extLst>
          </p:cNvPr>
          <p:cNvSpPr>
            <a:spLocks noGrp="1"/>
          </p:cNvSpPr>
          <p:nvPr>
            <p:ph type="body" sz="quarter" idx="14" hasCustomPrompt="1"/>
          </p:nvPr>
        </p:nvSpPr>
        <p:spPr>
          <a:xfrm>
            <a:off x="520861" y="868500"/>
            <a:ext cx="11134845" cy="642332"/>
          </a:xfrm>
          <a:prstGeom prst="rect">
            <a:avLst/>
          </a:prstGeom>
          <a:solidFill>
            <a:schemeClr val="accent3"/>
          </a:solidFill>
        </p:spPr>
        <p:txBody>
          <a:bodyPr/>
          <a:lstStyle>
            <a:lvl1pPr marL="0" indent="0">
              <a:buNone/>
              <a:defRPr sz="2000">
                <a:solidFill>
                  <a:schemeClr val="bg1"/>
                </a:solidFill>
              </a:defRPr>
            </a:lvl1pPr>
          </a:lstStyle>
          <a:p>
            <a:pPr lvl="0"/>
            <a:r>
              <a:rPr lang="en-US" dirty="0"/>
              <a:t>Enter header sentence – not more than 2 lines</a:t>
            </a:r>
          </a:p>
        </p:txBody>
      </p:sp>
      <p:pic>
        <p:nvPicPr>
          <p:cNvPr id="9" name="Picture 8" descr="Logo, company name&#10;&#10;Description automatically generated">
            <a:extLst>
              <a:ext uri="{FF2B5EF4-FFF2-40B4-BE49-F238E27FC236}">
                <a16:creationId xmlns:a16="http://schemas.microsoft.com/office/drawing/2014/main" id="{EFACD639-14B5-EA40-9662-3CFBE180A4E2}"/>
              </a:ext>
            </a:extLst>
          </p:cNvPr>
          <p:cNvPicPr>
            <a:picLocks noChangeAspect="1"/>
          </p:cNvPicPr>
          <p:nvPr userDrawn="1"/>
        </p:nvPicPr>
        <p:blipFill>
          <a:blip r:embed="rId2"/>
          <a:stretch>
            <a:fillRect/>
          </a:stretch>
        </p:blipFill>
        <p:spPr>
          <a:xfrm>
            <a:off x="215078" y="6303373"/>
            <a:ext cx="1544274" cy="430315"/>
          </a:xfrm>
          <a:prstGeom prst="rect">
            <a:avLst/>
          </a:prstGeom>
        </p:spPr>
      </p:pic>
    </p:spTree>
    <p:extLst>
      <p:ext uri="{BB962C8B-B14F-4D97-AF65-F5344CB8AC3E}">
        <p14:creationId xmlns:p14="http://schemas.microsoft.com/office/powerpoint/2010/main" val="2452713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FB7483B-6EA6-4D4A-9E50-16A53810A605}"/>
              </a:ext>
            </a:extLst>
          </p:cNvPr>
          <p:cNvSpPr/>
          <p:nvPr userDrawn="1"/>
        </p:nvSpPr>
        <p:spPr>
          <a:xfrm>
            <a:off x="0" y="-55983"/>
            <a:ext cx="12188825" cy="90639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a:extLst>
              <a:ext uri="{FF2B5EF4-FFF2-40B4-BE49-F238E27FC236}">
                <a16:creationId xmlns:a16="http://schemas.microsoft.com/office/drawing/2014/main" id="{A65A0329-485B-F440-9BC4-32B5E398A9F2}"/>
              </a:ext>
            </a:extLst>
          </p:cNvPr>
          <p:cNvSpPr>
            <a:spLocks noGrp="1"/>
          </p:cNvSpPr>
          <p:nvPr>
            <p:ph type="ftr" sz="quarter" idx="11"/>
          </p:nvPr>
        </p:nvSpPr>
        <p:spPr>
          <a:xfrm>
            <a:off x="4038600" y="6356350"/>
            <a:ext cx="4114800" cy="365125"/>
          </a:xfrm>
          <a:prstGeom prst="rect">
            <a:avLst/>
          </a:prstGeom>
        </p:spPr>
        <p:txBody>
          <a:bodyPr/>
          <a:lstStyle>
            <a:lvl1pPr>
              <a:defRPr sz="1200">
                <a:solidFill>
                  <a:srgbClr val="3C8C93"/>
                </a:solidFill>
              </a:defRPr>
            </a:lvl1pPr>
          </a:lstStyle>
          <a:p>
            <a:endParaRPr lang="en-US"/>
          </a:p>
        </p:txBody>
      </p:sp>
      <p:sp>
        <p:nvSpPr>
          <p:cNvPr id="6" name="Slide Number Placeholder 5">
            <a:extLst>
              <a:ext uri="{FF2B5EF4-FFF2-40B4-BE49-F238E27FC236}">
                <a16:creationId xmlns:a16="http://schemas.microsoft.com/office/drawing/2014/main" id="{103647C6-4422-B444-B763-D409FF51AA2D}"/>
              </a:ext>
            </a:extLst>
          </p:cNvPr>
          <p:cNvSpPr>
            <a:spLocks noGrp="1"/>
          </p:cNvSpPr>
          <p:nvPr>
            <p:ph type="sldNum" sz="quarter" idx="12"/>
          </p:nvPr>
        </p:nvSpPr>
        <p:spPr>
          <a:xfrm>
            <a:off x="8610600" y="6356350"/>
            <a:ext cx="2743200" cy="365125"/>
          </a:xfrm>
          <a:prstGeom prst="rect">
            <a:avLst/>
          </a:prstGeom>
        </p:spPr>
        <p:txBody>
          <a:bodyPr/>
          <a:lstStyle>
            <a:lvl1pPr algn="r">
              <a:defRPr sz="1400" b="1">
                <a:solidFill>
                  <a:schemeClr val="bg1">
                    <a:lumMod val="75000"/>
                  </a:schemeClr>
                </a:solidFill>
                <a:latin typeface="+mn-lt"/>
              </a:defRPr>
            </a:lvl1pPr>
          </a:lstStyle>
          <a:p>
            <a:fld id="{13855216-E545-544E-9E32-80A32B133561}" type="slidenum">
              <a:rPr lang="en-US" smtClean="0"/>
              <a:pPr/>
              <a:t>‹#›</a:t>
            </a:fld>
            <a:endParaRPr lang="en-US"/>
          </a:p>
        </p:txBody>
      </p:sp>
      <p:sp>
        <p:nvSpPr>
          <p:cNvPr id="7" name="Content Placeholder 2">
            <a:extLst>
              <a:ext uri="{FF2B5EF4-FFF2-40B4-BE49-F238E27FC236}">
                <a16:creationId xmlns:a16="http://schemas.microsoft.com/office/drawing/2014/main" id="{7EB98984-231B-4624-B404-80E5BD6A8697}"/>
              </a:ext>
            </a:extLst>
          </p:cNvPr>
          <p:cNvSpPr>
            <a:spLocks noGrp="1"/>
          </p:cNvSpPr>
          <p:nvPr>
            <p:ph idx="13"/>
          </p:nvPr>
        </p:nvSpPr>
        <p:spPr>
          <a:xfrm>
            <a:off x="509286" y="1040915"/>
            <a:ext cx="11181144" cy="5078491"/>
          </a:xfrm>
          <a:prstGeom prst="rect">
            <a:avLst/>
          </a:prstGeom>
        </p:spPr>
        <p:txBody>
          <a:bodyPr/>
          <a:lstStyle>
            <a:lvl1pPr marL="228600" indent="-228600">
              <a:buClr>
                <a:schemeClr val="accent1"/>
              </a:buClr>
              <a:buFont typeface="Calibri" panose="020F0502020204030204" pitchFamily="34" charset="0"/>
              <a:buChar char="●"/>
              <a:defRPr sz="2000" b="0"/>
            </a:lvl1pPr>
            <a:lvl2pPr marL="685800" indent="-228600">
              <a:buClr>
                <a:schemeClr val="accent1"/>
              </a:buClr>
              <a:buFont typeface="Courier New" panose="02070309020205020404" pitchFamily="49" charset="0"/>
              <a:buChar char="o"/>
              <a:defRPr sz="1800"/>
            </a:lvl2pPr>
            <a:lvl3pPr marL="1143000" indent="-228600">
              <a:buClr>
                <a:schemeClr val="accent1"/>
              </a:buClr>
              <a:buFont typeface="Wingdings" pitchFamily="2" charset="2"/>
              <a:buChar char="§"/>
              <a:defRPr sz="1800"/>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A4B58038-1633-BC4D-ACBA-A310B5317690}"/>
              </a:ext>
            </a:extLst>
          </p:cNvPr>
          <p:cNvSpPr>
            <a:spLocks noGrp="1"/>
          </p:cNvSpPr>
          <p:nvPr>
            <p:ph type="title"/>
          </p:nvPr>
        </p:nvSpPr>
        <p:spPr>
          <a:xfrm>
            <a:off x="509286" y="134517"/>
            <a:ext cx="11181144" cy="604077"/>
          </a:xfrm>
          <a:prstGeom prst="rect">
            <a:avLst/>
          </a:prstGeom>
        </p:spPr>
        <p:txBody>
          <a:bodyPr/>
          <a:lstStyle>
            <a:lvl1pPr>
              <a:defRPr sz="2400">
                <a:solidFill>
                  <a:schemeClr val="accent1"/>
                </a:solidFill>
                <a:latin typeface="Century Gothic" panose="020B0502020202020204" pitchFamily="34" charset="0"/>
              </a:defRPr>
            </a:lvl1pPr>
          </a:lstStyle>
          <a:p>
            <a:r>
              <a:rPr lang="en-US" dirty="0"/>
              <a:t>Click to edit Master title style</a:t>
            </a:r>
          </a:p>
        </p:txBody>
      </p:sp>
      <p:pic>
        <p:nvPicPr>
          <p:cNvPr id="8" name="Picture 7" descr="Logo, company name&#10;&#10;Description automatically generated">
            <a:extLst>
              <a:ext uri="{FF2B5EF4-FFF2-40B4-BE49-F238E27FC236}">
                <a16:creationId xmlns:a16="http://schemas.microsoft.com/office/drawing/2014/main" id="{AFCE8B19-6633-4E43-8939-A35AB21AEE76}"/>
              </a:ext>
            </a:extLst>
          </p:cNvPr>
          <p:cNvPicPr>
            <a:picLocks noChangeAspect="1"/>
          </p:cNvPicPr>
          <p:nvPr userDrawn="1"/>
        </p:nvPicPr>
        <p:blipFill>
          <a:blip r:embed="rId2"/>
          <a:stretch>
            <a:fillRect/>
          </a:stretch>
        </p:blipFill>
        <p:spPr>
          <a:xfrm>
            <a:off x="215078" y="6303373"/>
            <a:ext cx="1544274" cy="430315"/>
          </a:xfrm>
          <a:prstGeom prst="rect">
            <a:avLst/>
          </a:prstGeom>
        </p:spPr>
      </p:pic>
    </p:spTree>
    <p:extLst>
      <p:ext uri="{BB962C8B-B14F-4D97-AF65-F5344CB8AC3E}">
        <p14:creationId xmlns:p14="http://schemas.microsoft.com/office/powerpoint/2010/main" val="1994623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3FA62-1D87-44E5-B770-37F8A6B05D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4EBC61-1120-4D33-A7BD-4C971AFC84FB}"/>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5AA0A5F-0C72-431C-8AA9-79C7FC2435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F260C3-62CE-4848-8AC7-35E1A417ADDC}"/>
              </a:ext>
            </a:extLst>
          </p:cNvPr>
          <p:cNvSpPr>
            <a:spLocks noGrp="1"/>
          </p:cNvSpPr>
          <p:nvPr>
            <p:ph type="sldNum" sz="quarter" idx="12"/>
          </p:nvPr>
        </p:nvSpPr>
        <p:spPr/>
        <p:txBody>
          <a:bodyPr/>
          <a:lstStyle/>
          <a:p>
            <a:fld id="{85C6585F-44D6-44EF-932A-0B0AFC9A8A7D}" type="slidenum">
              <a:rPr lang="en-US" smtClean="0"/>
              <a:t>‹#›</a:t>
            </a:fld>
            <a:endParaRPr lang="en-US"/>
          </a:p>
        </p:txBody>
      </p:sp>
    </p:spTree>
    <p:extLst>
      <p:ext uri="{BB962C8B-B14F-4D97-AF65-F5344CB8AC3E}">
        <p14:creationId xmlns:p14="http://schemas.microsoft.com/office/powerpoint/2010/main" val="352051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5086" y="365126"/>
            <a:ext cx="11001830" cy="549275"/>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6"/>
          </a:xfrm>
          <a:prstGeom prst="rect">
            <a:avLst/>
          </a:prstGeom>
        </p:spPr>
        <p:txBody>
          <a:bodyPr/>
          <a:lstStyle/>
          <a:p>
            <a:endParaRPr lang="en-US"/>
          </a:p>
        </p:txBody>
      </p:sp>
      <p:sp>
        <p:nvSpPr>
          <p:cNvPr id="5" name="Footer Placeholder 4"/>
          <p:cNvSpPr>
            <a:spLocks noGrp="1"/>
          </p:cNvSpPr>
          <p:nvPr>
            <p:ph type="ftr" sz="quarter" idx="11"/>
          </p:nvPr>
        </p:nvSpPr>
        <p:spPr/>
        <p:txBody>
          <a:bodyPr/>
          <a:lstStyle>
            <a:lvl1pPr algn="l">
              <a:defRPr/>
            </a:lvl1pPr>
          </a:lstStyle>
          <a:p>
            <a:endParaRPr lang="en-US"/>
          </a:p>
        </p:txBody>
      </p:sp>
      <p:sp>
        <p:nvSpPr>
          <p:cNvPr id="6" name="Slide Number Placeholder 5"/>
          <p:cNvSpPr>
            <a:spLocks noGrp="1"/>
          </p:cNvSpPr>
          <p:nvPr>
            <p:ph type="sldNum" sz="quarter" idx="12"/>
          </p:nvPr>
        </p:nvSpPr>
        <p:spPr/>
        <p:txBody>
          <a:bodyPr/>
          <a:lstStyle/>
          <a:p>
            <a:fld id="{E2E0B870-CEA0-4E85-B5CC-82209C78743F}" type="slidenum">
              <a:rPr lang="en-US" smtClean="0"/>
              <a:t>‹#›</a:t>
            </a:fld>
            <a:endParaRPr lang="en-US"/>
          </a:p>
        </p:txBody>
      </p:sp>
    </p:spTree>
    <p:extLst>
      <p:ext uri="{BB962C8B-B14F-4D97-AF65-F5344CB8AC3E}">
        <p14:creationId xmlns:p14="http://schemas.microsoft.com/office/powerpoint/2010/main" val="3141401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DF392-6969-DB4F-A7F9-D1C00854C1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7336E0-22A1-7449-950C-BE4A6A08E6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7761FA-9E96-B14C-90B8-F59FFD9BEE9E}"/>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5" name="Footer Placeholder 4">
            <a:extLst>
              <a:ext uri="{FF2B5EF4-FFF2-40B4-BE49-F238E27FC236}">
                <a16:creationId xmlns:a16="http://schemas.microsoft.com/office/drawing/2014/main" id="{C98417DA-2888-0E47-9537-0053F5528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6F15A4-CC4F-6546-B56A-31DF50402EFE}"/>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17348430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0F263-272A-D540-8159-B4B0012BD2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5EBB47-A2B4-E942-A713-9A18DC49FF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D2450F-8FEB-2C42-833A-FFA95264065F}"/>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5" name="Footer Placeholder 4">
            <a:extLst>
              <a:ext uri="{FF2B5EF4-FFF2-40B4-BE49-F238E27FC236}">
                <a16:creationId xmlns:a16="http://schemas.microsoft.com/office/drawing/2014/main" id="{B7D59DD6-92FD-5743-B4A4-2370CB9BF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005F7-E746-6F45-985B-F4E7289BA5AD}"/>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34904984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44908-DA7D-4648-9F5A-195432986F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204B3-38EF-7240-8428-150968D696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8C7EF4-23D7-C34E-A58C-D761158409D6}"/>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5" name="Footer Placeholder 4">
            <a:extLst>
              <a:ext uri="{FF2B5EF4-FFF2-40B4-BE49-F238E27FC236}">
                <a16:creationId xmlns:a16="http://schemas.microsoft.com/office/drawing/2014/main" id="{B65037B9-A319-764A-BA65-AC5CEFDD3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ABC532-978C-C943-AC3B-B510ACAB38E6}"/>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40936743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03A57-BC7F-7C4B-95C8-3EBE573FB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7F3786-A484-5344-A8D5-EEBB079FE5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5E34A2-3B88-C847-AA99-393626B98B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4C08CD-B0B4-2D48-BC0F-518097DFB322}"/>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6" name="Footer Placeholder 5">
            <a:extLst>
              <a:ext uri="{FF2B5EF4-FFF2-40B4-BE49-F238E27FC236}">
                <a16:creationId xmlns:a16="http://schemas.microsoft.com/office/drawing/2014/main" id="{FF589F9E-3AFB-E540-87BB-10E7CD071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6AFE9-D025-164D-8E30-C7F11A93D766}"/>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25022119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BB5B-D08A-BF4F-9D1C-5EC31C1EAC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0851E2-E76B-B542-9851-DC022438C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11EC2-F6D3-C740-99C8-8D69E3F3BD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23D36D-9883-DD42-85B4-B4AD1CF502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25B417-A978-174A-90DA-748261E222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E5E0C2-C2F8-4644-86A7-449790B656EF}"/>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8" name="Footer Placeholder 7">
            <a:extLst>
              <a:ext uri="{FF2B5EF4-FFF2-40B4-BE49-F238E27FC236}">
                <a16:creationId xmlns:a16="http://schemas.microsoft.com/office/drawing/2014/main" id="{65311C48-98C2-CC48-ADAB-985B824F8D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217784-AE9C-2443-B562-BFFFCE5C5AE4}"/>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3756176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CEE8D-EE31-BB47-8E94-C85D0A79E5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9DB3E4-2FF9-764F-9F06-B20B68CEB605}"/>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4" name="Footer Placeholder 3">
            <a:extLst>
              <a:ext uri="{FF2B5EF4-FFF2-40B4-BE49-F238E27FC236}">
                <a16:creationId xmlns:a16="http://schemas.microsoft.com/office/drawing/2014/main" id="{F5AEC55C-392A-5F45-814F-0F5113C930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D18F52-D513-CC46-AD90-73E0C8F5F3D1}"/>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4016416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9BA88D-EC22-4E44-8699-7F6664282D0F}"/>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3" name="Footer Placeholder 2">
            <a:extLst>
              <a:ext uri="{FF2B5EF4-FFF2-40B4-BE49-F238E27FC236}">
                <a16:creationId xmlns:a16="http://schemas.microsoft.com/office/drawing/2014/main" id="{1BB8ECEC-A2AC-6749-81D7-8944B297BE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C9C4D8-BB3D-A944-B480-258ACFF38439}"/>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2872475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93103-59D0-A246-BD54-DF6FDE0AE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E80893-A402-F348-AA83-AC60B2F16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F8BA22-0197-B449-8407-8717C6E9DC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29AC69-8D3A-4740-ADDE-ADE098E2F82F}"/>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6" name="Footer Placeholder 5">
            <a:extLst>
              <a:ext uri="{FF2B5EF4-FFF2-40B4-BE49-F238E27FC236}">
                <a16:creationId xmlns:a16="http://schemas.microsoft.com/office/drawing/2014/main" id="{57B6176F-68A2-EA41-90B3-BC84FF04CC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ED91D-76F4-5646-86AA-0FA25C441B14}"/>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17665971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2F370-8C51-CD4E-873A-941A9939D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721FC7-660F-4240-AB55-1EADE38E11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627463-7FE4-054A-B2CE-1D813387E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78E83-E9EC-3949-8691-0271B9DD9727}"/>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6" name="Footer Placeholder 5">
            <a:extLst>
              <a:ext uri="{FF2B5EF4-FFF2-40B4-BE49-F238E27FC236}">
                <a16:creationId xmlns:a16="http://schemas.microsoft.com/office/drawing/2014/main" id="{A7EE32D9-435E-EF41-AAA1-C65DDA8B4C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D8D851-7FCB-A442-BF2C-59C9A20A747D}"/>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3825380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FF40-F8A5-3146-8302-9DA806CC84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DC07E3-8BFB-4544-AC51-04D39B4E46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AB9FF-841B-484D-BCE5-65247120F848}"/>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5" name="Footer Placeholder 4">
            <a:extLst>
              <a:ext uri="{FF2B5EF4-FFF2-40B4-BE49-F238E27FC236}">
                <a16:creationId xmlns:a16="http://schemas.microsoft.com/office/drawing/2014/main" id="{B43BE9D3-9180-FB43-83C4-FAEC0A68E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9C0F0-45B9-AC4B-AF11-3237379DB887}"/>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1442048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8"/>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1800">
                <a:solidFill>
                  <a:schemeClr val="tx1">
                    <a:tint val="75000"/>
                  </a:schemeClr>
                </a:solidFill>
              </a:defRPr>
            </a:lvl1pPr>
            <a:lvl2pPr marL="342905" indent="0">
              <a:buNone/>
              <a:defRPr sz="1500">
                <a:solidFill>
                  <a:schemeClr val="tx1">
                    <a:tint val="75000"/>
                  </a:schemeClr>
                </a:solidFill>
              </a:defRPr>
            </a:lvl2pPr>
            <a:lvl3pPr marL="685809" indent="0">
              <a:buNone/>
              <a:defRPr sz="1351">
                <a:solidFill>
                  <a:schemeClr val="tx1">
                    <a:tint val="75000"/>
                  </a:schemeClr>
                </a:solidFill>
              </a:defRPr>
            </a:lvl3pPr>
            <a:lvl4pPr marL="1028713" indent="0">
              <a:buNone/>
              <a:defRPr sz="1200">
                <a:solidFill>
                  <a:schemeClr val="tx1">
                    <a:tint val="75000"/>
                  </a:schemeClr>
                </a:solidFill>
              </a:defRPr>
            </a:lvl4pPr>
            <a:lvl5pPr marL="1371617" indent="0">
              <a:buNone/>
              <a:defRPr sz="1200">
                <a:solidFill>
                  <a:schemeClr val="tx1">
                    <a:tint val="75000"/>
                  </a:schemeClr>
                </a:solidFill>
              </a:defRPr>
            </a:lvl5pPr>
            <a:lvl6pPr marL="1714522" indent="0">
              <a:buNone/>
              <a:defRPr sz="1200">
                <a:solidFill>
                  <a:schemeClr val="tx1">
                    <a:tint val="75000"/>
                  </a:schemeClr>
                </a:solidFill>
              </a:defRPr>
            </a:lvl6pPr>
            <a:lvl7pPr marL="2057426" indent="0">
              <a:buNone/>
              <a:defRPr sz="1200">
                <a:solidFill>
                  <a:schemeClr val="tx1">
                    <a:tint val="75000"/>
                  </a:schemeClr>
                </a:solidFill>
              </a:defRPr>
            </a:lvl7pPr>
            <a:lvl8pPr marL="2400330" indent="0">
              <a:buNone/>
              <a:defRPr sz="1200">
                <a:solidFill>
                  <a:schemeClr val="tx1">
                    <a:tint val="75000"/>
                  </a:schemeClr>
                </a:solidFill>
              </a:defRPr>
            </a:lvl8pPr>
            <a:lvl9pPr marL="2743235"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6"/>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37648802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A5B376-C724-1E4D-88BD-1713528912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B44571-A98C-FE44-94BE-2AC8554FC0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B7E98-F04C-A542-BA8B-3A40BC2CF05D}"/>
              </a:ext>
            </a:extLst>
          </p:cNvPr>
          <p:cNvSpPr>
            <a:spLocks noGrp="1"/>
          </p:cNvSpPr>
          <p:nvPr>
            <p:ph type="dt" sz="half" idx="10"/>
          </p:nvPr>
        </p:nvSpPr>
        <p:spPr/>
        <p:txBody>
          <a:bodyPr/>
          <a:lstStyle/>
          <a:p>
            <a:fld id="{E6DB33E8-6E29-8D46-90D7-1CB65AB04BF4}" type="datetimeFigureOut">
              <a:rPr lang="en-US" smtClean="0"/>
              <a:t>9/15/2022</a:t>
            </a:fld>
            <a:endParaRPr lang="en-US"/>
          </a:p>
        </p:txBody>
      </p:sp>
      <p:sp>
        <p:nvSpPr>
          <p:cNvPr id="5" name="Footer Placeholder 4">
            <a:extLst>
              <a:ext uri="{FF2B5EF4-FFF2-40B4-BE49-F238E27FC236}">
                <a16:creationId xmlns:a16="http://schemas.microsoft.com/office/drawing/2014/main" id="{0807644C-961F-EC4A-8D3E-5B7A7C2E0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907601-836E-E140-8275-CCDA62F1A86A}"/>
              </a:ext>
            </a:extLst>
          </p:cNvPr>
          <p:cNvSpPr>
            <a:spLocks noGrp="1"/>
          </p:cNvSpPr>
          <p:nvPr>
            <p:ph type="sldNum" sz="quarter" idx="12"/>
          </p:nvPr>
        </p:nvSpPr>
        <p:spPr/>
        <p:txBody>
          <a:bodyPr/>
          <a:lstStyle/>
          <a:p>
            <a:fld id="{3BC70A6C-2FB7-ED45-9A39-8F317E3A151C}" type="slidenum">
              <a:rPr lang="en-US" smtClean="0"/>
              <a:t>‹#›</a:t>
            </a:fld>
            <a:endParaRPr lang="en-US"/>
          </a:p>
        </p:txBody>
      </p:sp>
    </p:spTree>
    <p:extLst>
      <p:ext uri="{BB962C8B-B14F-4D97-AF65-F5344CB8AC3E}">
        <p14:creationId xmlns:p14="http://schemas.microsoft.com/office/powerpoint/2010/main" val="117540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5085" y="1825625"/>
            <a:ext cx="7380515"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53400" y="1825625"/>
            <a:ext cx="3443515"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595086" y="6407156"/>
            <a:ext cx="7558315" cy="365126"/>
          </a:xfrm>
        </p:spPr>
        <p:txBody>
          <a:bodyPr/>
          <a:lstStyle>
            <a:lvl1pPr algn="l">
              <a:defRPr/>
            </a:lvl1pPr>
          </a:lstStyle>
          <a:p>
            <a:endParaRPr lang="en-US">
              <a:solidFill>
                <a:srgbClr val="FF0000"/>
              </a:solidFill>
            </a:endParaRPr>
          </a:p>
        </p:txBody>
      </p:sp>
      <p:sp>
        <p:nvSpPr>
          <p:cNvPr id="7" name="Slide Number Placeholder 6"/>
          <p:cNvSpPr>
            <a:spLocks noGrp="1"/>
          </p:cNvSpPr>
          <p:nvPr>
            <p:ph type="sldNum" sz="quarter" idx="12"/>
          </p:nvPr>
        </p:nvSpPr>
        <p:spPr/>
        <p:txBody>
          <a:bodyPr/>
          <a:lstStyle/>
          <a:p>
            <a:fld id="{4CAFE05C-E38C-CE49-8747-EF48382A5C9A}" type="slidenum">
              <a:rPr lang="en-US" smtClean="0"/>
              <a:pPr/>
              <a:t>‹#›</a:t>
            </a:fld>
            <a:endParaRPr lang="en-US"/>
          </a:p>
        </p:txBody>
      </p:sp>
      <p:sp>
        <p:nvSpPr>
          <p:cNvPr id="9" name="Content Placeholder 8"/>
          <p:cNvSpPr>
            <a:spLocks noGrp="1"/>
          </p:cNvSpPr>
          <p:nvPr>
            <p:ph sz="quarter" idx="13"/>
          </p:nvPr>
        </p:nvSpPr>
        <p:spPr>
          <a:xfrm>
            <a:off x="594786" y="1181101"/>
            <a:ext cx="11002433" cy="495300"/>
          </a:xfrm>
        </p:spPr>
        <p:txBody>
          <a:bodyPr>
            <a:normAutofit/>
          </a:bodyPr>
          <a:lstStyle>
            <a:lvl1pPr marL="0" indent="0">
              <a:buNone/>
              <a:defRPr sz="1400"/>
            </a:lvl1pPr>
          </a:lstStyle>
          <a:p>
            <a:pPr lvl="0"/>
            <a:r>
              <a:rPr lang="en-US"/>
              <a:t>Click to edit Master text styles</a:t>
            </a:r>
          </a:p>
        </p:txBody>
      </p:sp>
      <p:cxnSp>
        <p:nvCxnSpPr>
          <p:cNvPr id="8" name="Straight Connector 7"/>
          <p:cNvCxnSpPr/>
          <p:nvPr/>
        </p:nvCxnSpPr>
        <p:spPr>
          <a:xfrm flipV="1">
            <a:off x="595086" y="990602"/>
            <a:ext cx="11001830" cy="2238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312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2"/>
            <a:ext cx="5157787" cy="823912"/>
          </a:xfrm>
        </p:spPr>
        <p:txBody>
          <a:bodyPr anchor="b"/>
          <a:lstStyle>
            <a:lvl1pPr marL="0" indent="0">
              <a:buNone/>
              <a:defRPr sz="1800" b="1"/>
            </a:lvl1pPr>
            <a:lvl2pPr marL="342905" indent="0">
              <a:buNone/>
              <a:defRPr sz="1500" b="1"/>
            </a:lvl2pPr>
            <a:lvl3pPr marL="685809" indent="0">
              <a:buNone/>
              <a:defRPr sz="1351" b="1"/>
            </a:lvl3pPr>
            <a:lvl4pPr marL="1028713" indent="0">
              <a:buNone/>
              <a:defRPr sz="1200" b="1"/>
            </a:lvl4pPr>
            <a:lvl5pPr marL="1371617" indent="0">
              <a:buNone/>
              <a:defRPr sz="1200" b="1"/>
            </a:lvl5pPr>
            <a:lvl6pPr marL="1714522" indent="0">
              <a:buNone/>
              <a:defRPr sz="1200" b="1"/>
            </a:lvl6pPr>
            <a:lvl7pPr marL="2057426" indent="0">
              <a:buNone/>
              <a:defRPr sz="1200" b="1"/>
            </a:lvl7pPr>
            <a:lvl8pPr marL="2400330" indent="0">
              <a:buNone/>
              <a:defRPr sz="1200" b="1"/>
            </a:lvl8pPr>
            <a:lvl9pPr marL="2743235"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2"/>
            <a:ext cx="5183188" cy="823912"/>
          </a:xfrm>
        </p:spPr>
        <p:txBody>
          <a:bodyPr anchor="b"/>
          <a:lstStyle>
            <a:lvl1pPr marL="0" indent="0">
              <a:buNone/>
              <a:defRPr sz="1800" b="1"/>
            </a:lvl1pPr>
            <a:lvl2pPr marL="342905" indent="0">
              <a:buNone/>
              <a:defRPr sz="1500" b="1"/>
            </a:lvl2pPr>
            <a:lvl3pPr marL="685809" indent="0">
              <a:buNone/>
              <a:defRPr sz="1351" b="1"/>
            </a:lvl3pPr>
            <a:lvl4pPr marL="1028713" indent="0">
              <a:buNone/>
              <a:defRPr sz="1200" b="1"/>
            </a:lvl4pPr>
            <a:lvl5pPr marL="1371617" indent="0">
              <a:buNone/>
              <a:defRPr sz="1200" b="1"/>
            </a:lvl5pPr>
            <a:lvl6pPr marL="1714522" indent="0">
              <a:buNone/>
              <a:defRPr sz="1200" b="1"/>
            </a:lvl6pPr>
            <a:lvl7pPr marL="2057426" indent="0">
              <a:buNone/>
              <a:defRPr sz="1200" b="1"/>
            </a:lvl7pPr>
            <a:lvl8pPr marL="2400330" indent="0">
              <a:buNone/>
              <a:defRPr sz="1200" b="1"/>
            </a:lvl8pPr>
            <a:lvl9pPr marL="274323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6"/>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118840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2"/>
            <a:ext cx="2743200" cy="365126"/>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1082296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6"/>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310135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8"/>
            <a:ext cx="6172200" cy="4873626"/>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8" cy="3811588"/>
          </a:xfrm>
        </p:spPr>
        <p:txBody>
          <a:bodyPr/>
          <a:lstStyle>
            <a:lvl1pPr marL="0" indent="0">
              <a:buNone/>
              <a:defRPr sz="1200"/>
            </a:lvl1pPr>
            <a:lvl2pPr marL="342905" indent="0">
              <a:buNone/>
              <a:defRPr sz="1051"/>
            </a:lvl2pPr>
            <a:lvl3pPr marL="685809" indent="0">
              <a:buNone/>
              <a:defRPr sz="900"/>
            </a:lvl3pPr>
            <a:lvl4pPr marL="1028713" indent="0">
              <a:buNone/>
              <a:defRPr sz="751"/>
            </a:lvl4pPr>
            <a:lvl5pPr marL="1371617" indent="0">
              <a:buNone/>
              <a:defRPr sz="751"/>
            </a:lvl5pPr>
            <a:lvl6pPr marL="1714522" indent="0">
              <a:buNone/>
              <a:defRPr sz="751"/>
            </a:lvl6pPr>
            <a:lvl7pPr marL="2057426" indent="0">
              <a:buNone/>
              <a:defRPr sz="751"/>
            </a:lvl7pPr>
            <a:lvl8pPr marL="2400330" indent="0">
              <a:buNone/>
              <a:defRPr sz="751"/>
            </a:lvl8pPr>
            <a:lvl9pPr marL="2743235" indent="0">
              <a:buNone/>
              <a:defRPr sz="751"/>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6"/>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342806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8"/>
            <a:ext cx="6172200" cy="4873626"/>
          </a:xfrm>
        </p:spPr>
        <p:txBody>
          <a:bodyPr/>
          <a:lstStyle>
            <a:lvl1pPr marL="0" indent="0">
              <a:buNone/>
              <a:defRPr sz="2400"/>
            </a:lvl1pPr>
            <a:lvl2pPr marL="342905" indent="0">
              <a:buNone/>
              <a:defRPr sz="2100"/>
            </a:lvl2pPr>
            <a:lvl3pPr marL="685809" indent="0">
              <a:buNone/>
              <a:defRPr sz="1800"/>
            </a:lvl3pPr>
            <a:lvl4pPr marL="1028713" indent="0">
              <a:buNone/>
              <a:defRPr sz="1500"/>
            </a:lvl4pPr>
            <a:lvl5pPr marL="1371617" indent="0">
              <a:buNone/>
              <a:defRPr sz="1500"/>
            </a:lvl5pPr>
            <a:lvl6pPr marL="1714522" indent="0">
              <a:buNone/>
              <a:defRPr sz="1500"/>
            </a:lvl6pPr>
            <a:lvl7pPr marL="2057426" indent="0">
              <a:buNone/>
              <a:defRPr sz="1500"/>
            </a:lvl7pPr>
            <a:lvl8pPr marL="2400330" indent="0">
              <a:buNone/>
              <a:defRPr sz="1500"/>
            </a:lvl8pPr>
            <a:lvl9pPr marL="2743235" indent="0">
              <a:buNone/>
              <a:defRPr sz="1500"/>
            </a:lvl9pPr>
          </a:lstStyle>
          <a:p>
            <a:r>
              <a:rPr lang="en-US"/>
              <a:t>Click icon to add picture</a:t>
            </a:r>
          </a:p>
        </p:txBody>
      </p:sp>
      <p:sp>
        <p:nvSpPr>
          <p:cNvPr id="4" name="Text Placeholder 3"/>
          <p:cNvSpPr>
            <a:spLocks noGrp="1"/>
          </p:cNvSpPr>
          <p:nvPr>
            <p:ph type="body" sz="half" idx="2"/>
          </p:nvPr>
        </p:nvSpPr>
        <p:spPr>
          <a:xfrm>
            <a:off x="839788" y="2057401"/>
            <a:ext cx="3932238" cy="3811588"/>
          </a:xfrm>
        </p:spPr>
        <p:txBody>
          <a:bodyPr/>
          <a:lstStyle>
            <a:lvl1pPr marL="0" indent="0">
              <a:buNone/>
              <a:defRPr sz="1200"/>
            </a:lvl1pPr>
            <a:lvl2pPr marL="342905" indent="0">
              <a:buNone/>
              <a:defRPr sz="1051"/>
            </a:lvl2pPr>
            <a:lvl3pPr marL="685809" indent="0">
              <a:buNone/>
              <a:defRPr sz="900"/>
            </a:lvl3pPr>
            <a:lvl4pPr marL="1028713" indent="0">
              <a:buNone/>
              <a:defRPr sz="751"/>
            </a:lvl4pPr>
            <a:lvl5pPr marL="1371617" indent="0">
              <a:buNone/>
              <a:defRPr sz="751"/>
            </a:lvl5pPr>
            <a:lvl6pPr marL="1714522" indent="0">
              <a:buNone/>
              <a:defRPr sz="751"/>
            </a:lvl6pPr>
            <a:lvl7pPr marL="2057426" indent="0">
              <a:buNone/>
              <a:defRPr sz="751"/>
            </a:lvl7pPr>
            <a:lvl8pPr marL="2400330" indent="0">
              <a:buNone/>
              <a:defRPr sz="751"/>
            </a:lvl8pPr>
            <a:lvl9pPr marL="2743235" indent="0">
              <a:buNone/>
              <a:defRPr sz="751"/>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6"/>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FE05C-E38C-CE49-8747-EF48382A5C9A}" type="slidenum">
              <a:rPr lang="en-US" smtClean="0"/>
              <a:pPr/>
              <a:t>‹#›</a:t>
            </a:fld>
            <a:endParaRPr lang="en-US"/>
          </a:p>
        </p:txBody>
      </p:sp>
    </p:spTree>
    <p:extLst>
      <p:ext uri="{BB962C8B-B14F-4D97-AF65-F5344CB8AC3E}">
        <p14:creationId xmlns:p14="http://schemas.microsoft.com/office/powerpoint/2010/main" val="1087204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theme" Target="../theme/theme2.xml"/><Relationship Id="rId4"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5086" y="441327"/>
            <a:ext cx="11001830" cy="549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95086" y="1825625"/>
            <a:ext cx="10860315"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95086" y="6407156"/>
            <a:ext cx="7558315" cy="365126"/>
          </a:xfrm>
          <a:prstGeom prst="rect">
            <a:avLst/>
          </a:prstGeom>
        </p:spPr>
        <p:txBody>
          <a:bodyPr vert="horz" lIns="91440" tIns="45720" rIns="91440" bIns="45720" rtlCol="0" anchor="ctr"/>
          <a:lstStyle>
            <a:lvl1pPr algn="l">
              <a:defRPr sz="900">
                <a:solidFill>
                  <a:srgbClr val="FF0000"/>
                </a:solidFill>
              </a:defRPr>
            </a:lvl1pPr>
          </a:lstStyle>
          <a:p>
            <a:endParaRPr lang="en-US"/>
          </a:p>
        </p:txBody>
      </p:sp>
      <p:sp>
        <p:nvSpPr>
          <p:cNvPr id="6" name="Slide Number Placeholder 5"/>
          <p:cNvSpPr>
            <a:spLocks noGrp="1"/>
          </p:cNvSpPr>
          <p:nvPr>
            <p:ph type="sldNum" sz="quarter" idx="4"/>
          </p:nvPr>
        </p:nvSpPr>
        <p:spPr>
          <a:xfrm>
            <a:off x="8712200" y="6432552"/>
            <a:ext cx="2743200" cy="365126"/>
          </a:xfrm>
          <a:prstGeom prst="rect">
            <a:avLst/>
          </a:prstGeom>
        </p:spPr>
        <p:txBody>
          <a:bodyPr vert="horz" lIns="91440" tIns="45720" rIns="91440" bIns="45720" rtlCol="0" anchor="ctr"/>
          <a:lstStyle>
            <a:lvl1pPr algn="r">
              <a:defRPr sz="900">
                <a:solidFill>
                  <a:schemeClr val="tx1">
                    <a:tint val="75000"/>
                  </a:schemeClr>
                </a:solidFill>
              </a:defRPr>
            </a:lvl1pPr>
          </a:lstStyle>
          <a:p>
            <a:fld id="{4CAFE05C-E38C-CE49-8747-EF48382A5C9A}" type="slidenum">
              <a:rPr lang="en-US" smtClean="0"/>
              <a:pPr/>
              <a:t>‹#›</a:t>
            </a:fld>
            <a:endParaRPr lang="en-US"/>
          </a:p>
        </p:txBody>
      </p:sp>
    </p:spTree>
    <p:extLst>
      <p:ext uri="{BB962C8B-B14F-4D97-AF65-F5344CB8AC3E}">
        <p14:creationId xmlns:p14="http://schemas.microsoft.com/office/powerpoint/2010/main" val="1864020569"/>
      </p:ext>
    </p:extLst>
  </p:cSld>
  <p:clrMap bg1="lt1" tx1="dk1" bg2="lt2" tx2="dk2" accent1="accent1" accent2="accent2" accent3="accent3" accent4="accent4" accent5="accent5" accent6="accent6" hlink="hlink" folHlink="folHlink"/>
  <p:sldLayoutIdLst>
    <p:sldLayoutId id="2147484258" r:id="rId1"/>
    <p:sldLayoutId id="2147484259" r:id="rId2"/>
    <p:sldLayoutId id="2147484260" r:id="rId3"/>
    <p:sldLayoutId id="2147484261" r:id="rId4"/>
    <p:sldLayoutId id="2147484262" r:id="rId5"/>
    <p:sldLayoutId id="2147484263" r:id="rId6"/>
    <p:sldLayoutId id="2147484264" r:id="rId7"/>
    <p:sldLayoutId id="2147484265" r:id="rId8"/>
    <p:sldLayoutId id="2147484266" r:id="rId9"/>
    <p:sldLayoutId id="2147484267" r:id="rId10"/>
    <p:sldLayoutId id="2147484268" r:id="rId11"/>
    <p:sldLayoutId id="2147484255" r:id="rId12"/>
    <p:sldLayoutId id="2147484269" r:id="rId13"/>
    <p:sldLayoutId id="2147484270" r:id="rId14"/>
    <p:sldLayoutId id="2147484277" r:id="rId15"/>
  </p:sldLayoutIdLst>
  <p:hf hdr="0" ftr="0" dt="0"/>
  <p:txStyles>
    <p:titleStyle>
      <a:lvl1pPr algn="l" defTabSz="685809"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171453" indent="-171453" algn="l" defTabSz="685809" rtl="0" eaLnBrk="1" latinLnBrk="0" hangingPunct="1">
        <a:lnSpc>
          <a:spcPct val="90000"/>
        </a:lnSpc>
        <a:spcBef>
          <a:spcPts val="751"/>
        </a:spcBef>
        <a:buFont typeface="Arial"/>
        <a:buChar char="•"/>
        <a:defRPr sz="1600" kern="1200">
          <a:solidFill>
            <a:schemeClr val="tx1"/>
          </a:solidFill>
          <a:latin typeface="+mn-lt"/>
          <a:ea typeface="+mn-ea"/>
          <a:cs typeface="+mn-cs"/>
        </a:defRPr>
      </a:lvl1pPr>
      <a:lvl2pPr marL="514357" indent="-171453" algn="l" defTabSz="685809" rtl="0" eaLnBrk="1" latinLnBrk="0" hangingPunct="1">
        <a:lnSpc>
          <a:spcPct val="90000"/>
        </a:lnSpc>
        <a:spcBef>
          <a:spcPts val="375"/>
        </a:spcBef>
        <a:buFont typeface="Arial"/>
        <a:buChar char="•"/>
        <a:defRPr sz="1400" kern="1200">
          <a:solidFill>
            <a:schemeClr val="tx1"/>
          </a:solidFill>
          <a:latin typeface="+mn-lt"/>
          <a:ea typeface="+mn-ea"/>
          <a:cs typeface="+mn-cs"/>
        </a:defRPr>
      </a:lvl2pPr>
      <a:lvl3pPr marL="857262" indent="-171453" algn="l" defTabSz="685809" rtl="0" eaLnBrk="1" latinLnBrk="0" hangingPunct="1">
        <a:lnSpc>
          <a:spcPct val="90000"/>
        </a:lnSpc>
        <a:spcBef>
          <a:spcPts val="375"/>
        </a:spcBef>
        <a:buFont typeface="Arial"/>
        <a:buChar char="•"/>
        <a:defRPr sz="1200" kern="1200">
          <a:solidFill>
            <a:schemeClr val="tx1"/>
          </a:solidFill>
          <a:latin typeface="+mn-lt"/>
          <a:ea typeface="+mn-ea"/>
          <a:cs typeface="+mn-cs"/>
        </a:defRPr>
      </a:lvl3pPr>
      <a:lvl4pPr marL="1200166" indent="-171453" algn="l" defTabSz="685809" rtl="0" eaLnBrk="1" latinLnBrk="0" hangingPunct="1">
        <a:lnSpc>
          <a:spcPct val="90000"/>
        </a:lnSpc>
        <a:spcBef>
          <a:spcPts val="375"/>
        </a:spcBef>
        <a:buFont typeface="Arial"/>
        <a:buChar char="•"/>
        <a:defRPr sz="1200" kern="1200">
          <a:solidFill>
            <a:schemeClr val="tx1"/>
          </a:solidFill>
          <a:latin typeface="+mn-lt"/>
          <a:ea typeface="+mn-ea"/>
          <a:cs typeface="+mn-cs"/>
        </a:defRPr>
      </a:lvl4pPr>
      <a:lvl5pPr marL="1543070" indent="-171453" algn="l" defTabSz="685809" rtl="0" eaLnBrk="1" latinLnBrk="0" hangingPunct="1">
        <a:lnSpc>
          <a:spcPct val="90000"/>
        </a:lnSpc>
        <a:spcBef>
          <a:spcPts val="375"/>
        </a:spcBef>
        <a:buFont typeface="Arial"/>
        <a:buChar char="•"/>
        <a:defRPr sz="1351" kern="1200">
          <a:solidFill>
            <a:schemeClr val="tx1"/>
          </a:solidFill>
          <a:latin typeface="+mn-lt"/>
          <a:ea typeface="+mn-ea"/>
          <a:cs typeface="+mn-cs"/>
        </a:defRPr>
      </a:lvl5pPr>
      <a:lvl6pPr marL="1885974" indent="-171453" algn="l" defTabSz="685809"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879" indent="-171453" algn="l" defTabSz="685809"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783" indent="-171453" algn="l" defTabSz="685809"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687" indent="-171453" algn="l" defTabSz="685809"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en-US"/>
      </a:defPPr>
      <a:lvl1pPr marL="0" algn="l" defTabSz="685809" rtl="0" eaLnBrk="1" latinLnBrk="0" hangingPunct="1">
        <a:defRPr sz="1351" kern="1200">
          <a:solidFill>
            <a:schemeClr val="tx1"/>
          </a:solidFill>
          <a:latin typeface="+mn-lt"/>
          <a:ea typeface="+mn-ea"/>
          <a:cs typeface="+mn-cs"/>
        </a:defRPr>
      </a:lvl1pPr>
      <a:lvl2pPr marL="342905" algn="l" defTabSz="685809" rtl="0" eaLnBrk="1" latinLnBrk="0" hangingPunct="1">
        <a:defRPr sz="1351" kern="1200">
          <a:solidFill>
            <a:schemeClr val="tx1"/>
          </a:solidFill>
          <a:latin typeface="+mn-lt"/>
          <a:ea typeface="+mn-ea"/>
          <a:cs typeface="+mn-cs"/>
        </a:defRPr>
      </a:lvl2pPr>
      <a:lvl3pPr marL="685809" algn="l" defTabSz="685809" rtl="0" eaLnBrk="1" latinLnBrk="0" hangingPunct="1">
        <a:defRPr sz="1351" kern="1200">
          <a:solidFill>
            <a:schemeClr val="tx1"/>
          </a:solidFill>
          <a:latin typeface="+mn-lt"/>
          <a:ea typeface="+mn-ea"/>
          <a:cs typeface="+mn-cs"/>
        </a:defRPr>
      </a:lvl3pPr>
      <a:lvl4pPr marL="1028713" algn="l" defTabSz="685809" rtl="0" eaLnBrk="1" latinLnBrk="0" hangingPunct="1">
        <a:defRPr sz="1351" kern="1200">
          <a:solidFill>
            <a:schemeClr val="tx1"/>
          </a:solidFill>
          <a:latin typeface="+mn-lt"/>
          <a:ea typeface="+mn-ea"/>
          <a:cs typeface="+mn-cs"/>
        </a:defRPr>
      </a:lvl4pPr>
      <a:lvl5pPr marL="1371617" algn="l" defTabSz="685809" rtl="0" eaLnBrk="1" latinLnBrk="0" hangingPunct="1">
        <a:defRPr sz="1351" kern="1200">
          <a:solidFill>
            <a:schemeClr val="tx1"/>
          </a:solidFill>
          <a:latin typeface="+mn-lt"/>
          <a:ea typeface="+mn-ea"/>
          <a:cs typeface="+mn-cs"/>
        </a:defRPr>
      </a:lvl5pPr>
      <a:lvl6pPr marL="1714522" algn="l" defTabSz="685809" rtl="0" eaLnBrk="1" latinLnBrk="0" hangingPunct="1">
        <a:defRPr sz="1351" kern="1200">
          <a:solidFill>
            <a:schemeClr val="tx1"/>
          </a:solidFill>
          <a:latin typeface="+mn-lt"/>
          <a:ea typeface="+mn-ea"/>
          <a:cs typeface="+mn-cs"/>
        </a:defRPr>
      </a:lvl6pPr>
      <a:lvl7pPr marL="2057426" algn="l" defTabSz="685809" rtl="0" eaLnBrk="1" latinLnBrk="0" hangingPunct="1">
        <a:defRPr sz="1351" kern="1200">
          <a:solidFill>
            <a:schemeClr val="tx1"/>
          </a:solidFill>
          <a:latin typeface="+mn-lt"/>
          <a:ea typeface="+mn-ea"/>
          <a:cs typeface="+mn-cs"/>
        </a:defRPr>
      </a:lvl7pPr>
      <a:lvl8pPr marL="2400330" algn="l" defTabSz="685809" rtl="0" eaLnBrk="1" latinLnBrk="0" hangingPunct="1">
        <a:defRPr sz="1351" kern="1200">
          <a:solidFill>
            <a:schemeClr val="tx1"/>
          </a:solidFill>
          <a:latin typeface="+mn-lt"/>
          <a:ea typeface="+mn-ea"/>
          <a:cs typeface="+mn-cs"/>
        </a:defRPr>
      </a:lvl8pPr>
      <a:lvl9pPr marL="2743235" algn="l" defTabSz="685809"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1585129"/>
      </p:ext>
    </p:extLst>
  </p:cSld>
  <p:clrMap bg1="lt1" tx1="dk1" bg2="lt2" tx2="dk2" accent1="accent1" accent2="accent2" accent3="accent3" accent4="accent4" accent5="accent5" accent6="accent6" hlink="hlink" folHlink="folHlink"/>
  <p:sldLayoutIdLst>
    <p:sldLayoutId id="2147484272" r:id="rId1"/>
    <p:sldLayoutId id="2147484273" r:id="rId2"/>
    <p:sldLayoutId id="2147484274" r:id="rId3"/>
    <p:sldLayoutId id="2147484278" r:id="rId4"/>
  </p:sldLayoutIdLst>
  <p:hf hdr="0" ftr="0" dt="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6B9487-CA1C-4F47-9828-2712117EA8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EEF92D-870F-F545-8EC4-752524C760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8D89D5-5CBA-644A-A95E-191FF2CBD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B33E8-6E29-8D46-90D7-1CB65AB04BF4}" type="datetimeFigureOut">
              <a:rPr lang="en-US" smtClean="0"/>
              <a:t>9/15/2022</a:t>
            </a:fld>
            <a:endParaRPr lang="en-US"/>
          </a:p>
        </p:txBody>
      </p:sp>
      <p:sp>
        <p:nvSpPr>
          <p:cNvPr id="5" name="Footer Placeholder 4">
            <a:extLst>
              <a:ext uri="{FF2B5EF4-FFF2-40B4-BE49-F238E27FC236}">
                <a16:creationId xmlns:a16="http://schemas.microsoft.com/office/drawing/2014/main" id="{B51172F9-0B53-7644-A845-EBF968A8A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5ECC21-F115-7A40-B3F2-6A3E04896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70A6C-2FB7-ED45-9A39-8F317E3A151C}" type="slidenum">
              <a:rPr lang="en-US" smtClean="0"/>
              <a:t>‹#›</a:t>
            </a:fld>
            <a:endParaRPr lang="en-US"/>
          </a:p>
        </p:txBody>
      </p:sp>
    </p:spTree>
    <p:extLst>
      <p:ext uri="{BB962C8B-B14F-4D97-AF65-F5344CB8AC3E}">
        <p14:creationId xmlns:p14="http://schemas.microsoft.com/office/powerpoint/2010/main" val="3297483374"/>
      </p:ext>
    </p:extLst>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 id="2147484289" r:id="rId4"/>
    <p:sldLayoutId id="2147484290" r:id="rId5"/>
    <p:sldLayoutId id="2147484291" r:id="rId6"/>
    <p:sldLayoutId id="2147484292" r:id="rId7"/>
    <p:sldLayoutId id="2147484293" r:id="rId8"/>
    <p:sldLayoutId id="2147484294" r:id="rId9"/>
    <p:sldLayoutId id="2147484295" r:id="rId10"/>
    <p:sldLayoutId id="21474842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404C7B7-74F7-4ACF-A853-16229EC78BE7}"/>
              </a:ext>
            </a:extLst>
          </p:cNvPr>
          <p:cNvSpPr/>
          <p:nvPr/>
        </p:nvSpPr>
        <p:spPr>
          <a:xfrm>
            <a:off x="3175" y="807139"/>
            <a:ext cx="12188825" cy="295349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1589" y="893"/>
            <a:ext cx="12187236" cy="81190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p:cNvSpPr txBox="1">
            <a:spLocks/>
          </p:cNvSpPr>
          <p:nvPr/>
        </p:nvSpPr>
        <p:spPr>
          <a:xfrm>
            <a:off x="649120" y="1317124"/>
            <a:ext cx="10143376" cy="2290205"/>
          </a:xfrm>
          <a:prstGeom prst="rect">
            <a:avLst/>
          </a:prstGeom>
        </p:spPr>
        <p:txBody>
          <a:bodyPr vert="horz" lIns="91416" tIns="45708" rIns="91416" bIns="45708"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en-US" sz="12300" dirty="0">
                <a:solidFill>
                  <a:srgbClr val="3D8D93"/>
                </a:solidFill>
                <a:latin typeface="Century Gothic" panose="020B0502020202020204" pitchFamily="34" charset="0"/>
              </a:rPr>
              <a:t>Steward CP Strategy Support – Final Deliverable </a:t>
            </a:r>
          </a:p>
          <a:p>
            <a:pPr algn="l">
              <a:lnSpc>
                <a:spcPct val="120000"/>
              </a:lnSpc>
            </a:pPr>
            <a:r>
              <a:rPr lang="en-US" sz="9600" dirty="0"/>
              <a:t>Task 3 Roadmap</a:t>
            </a:r>
            <a:endParaRPr lang="en-US" sz="9600" i="1" dirty="0">
              <a:latin typeface="Century Gothic" panose="020B0502020202020204" pitchFamily="34" charset="0"/>
            </a:endParaRPr>
          </a:p>
          <a:p>
            <a:pPr algn="l">
              <a:lnSpc>
                <a:spcPct val="120000"/>
              </a:lnSpc>
            </a:pPr>
            <a:r>
              <a:rPr lang="en-US" sz="7200" dirty="0">
                <a:latin typeface="Century Gothic" panose="020B0502020202020204" pitchFamily="34" charset="0"/>
              </a:rPr>
              <a:t>January 2022</a:t>
            </a:r>
            <a:br>
              <a:rPr lang="en-US" sz="2400" i="1" dirty="0">
                <a:solidFill>
                  <a:srgbClr val="3C8C93"/>
                </a:solidFill>
                <a:latin typeface="Century Gothic" panose="020B0502020202020204" pitchFamily="34" charset="0"/>
              </a:rPr>
            </a:br>
            <a:br>
              <a:rPr lang="en-US" sz="2400" i="1" dirty="0">
                <a:solidFill>
                  <a:srgbClr val="3C8C93"/>
                </a:solidFill>
                <a:latin typeface="Century Gothic" panose="020B0502020202020204" pitchFamily="34" charset="0"/>
              </a:rPr>
            </a:br>
            <a:br>
              <a:rPr lang="en-US" sz="2400" dirty="0">
                <a:solidFill>
                  <a:srgbClr val="3C8C93"/>
                </a:solidFill>
                <a:latin typeface="Century Gothic" panose="020B0502020202020204" pitchFamily="34" charset="0"/>
              </a:rPr>
            </a:br>
            <a:br>
              <a:rPr lang="en-US" sz="2400" dirty="0">
                <a:solidFill>
                  <a:srgbClr val="3C8C93"/>
                </a:solidFill>
                <a:latin typeface="Century Gothic" panose="020B0502020202020204" pitchFamily="34" charset="0"/>
              </a:rPr>
            </a:br>
            <a:endParaRPr lang="en-US" sz="2400" dirty="0">
              <a:solidFill>
                <a:schemeClr val="accent2"/>
              </a:solidFill>
              <a:latin typeface="Century Gothic" panose="020B0502020202020204" pitchFamily="34" charset="0"/>
            </a:endParaRPr>
          </a:p>
        </p:txBody>
      </p:sp>
      <p:pic>
        <p:nvPicPr>
          <p:cNvPr id="3" name="Picture 2" descr="Logo, company name&#10;&#10;Description automatically generated">
            <a:extLst>
              <a:ext uri="{FF2B5EF4-FFF2-40B4-BE49-F238E27FC236}">
                <a16:creationId xmlns:a16="http://schemas.microsoft.com/office/drawing/2014/main" id="{C4827F4A-B11A-46D4-9B6B-5E74758C9457}"/>
              </a:ext>
            </a:extLst>
          </p:cNvPr>
          <p:cNvPicPr>
            <a:picLocks noChangeAspect="1"/>
          </p:cNvPicPr>
          <p:nvPr/>
        </p:nvPicPr>
        <p:blipFill>
          <a:blip r:embed="rId3"/>
          <a:stretch>
            <a:fillRect/>
          </a:stretch>
        </p:blipFill>
        <p:spPr>
          <a:xfrm>
            <a:off x="649120" y="5758915"/>
            <a:ext cx="2712720" cy="758952"/>
          </a:xfrm>
          <a:prstGeom prst="rect">
            <a:avLst/>
          </a:prstGeom>
        </p:spPr>
      </p:pic>
      <p:pic>
        <p:nvPicPr>
          <p:cNvPr id="18" name="Picture 17" descr="A black rectangle with a black background&#10;&#10;Description automatically generated with low confidence">
            <a:extLst>
              <a:ext uri="{FF2B5EF4-FFF2-40B4-BE49-F238E27FC236}">
                <a16:creationId xmlns:a16="http://schemas.microsoft.com/office/drawing/2014/main" id="{B560C5D2-710B-4E79-9773-F79BB6C4410C}"/>
              </a:ext>
            </a:extLst>
          </p:cNvPr>
          <p:cNvPicPr>
            <a:picLocks noChangeAspect="1"/>
          </p:cNvPicPr>
          <p:nvPr/>
        </p:nvPicPr>
        <p:blipFill>
          <a:blip r:embed="rId4">
            <a:alphaModFix amt="6000"/>
          </a:blip>
          <a:stretch>
            <a:fillRect/>
          </a:stretch>
        </p:blipFill>
        <p:spPr>
          <a:xfrm>
            <a:off x="9128050" y="3951070"/>
            <a:ext cx="2712720" cy="2724363"/>
          </a:xfrm>
          <a:prstGeom prst="rect">
            <a:avLst/>
          </a:prstGeom>
        </p:spPr>
      </p:pic>
    </p:spTree>
    <p:extLst>
      <p:ext uri="{BB962C8B-B14F-4D97-AF65-F5344CB8AC3E}">
        <p14:creationId xmlns:p14="http://schemas.microsoft.com/office/powerpoint/2010/main" val="3173534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A098EAD-E3FF-3C43-B0B8-F5A3EA9F2C97}"/>
              </a:ext>
            </a:extLst>
          </p:cNvPr>
          <p:cNvPicPr>
            <a:picLocks noChangeAspect="1"/>
          </p:cNvPicPr>
          <p:nvPr/>
        </p:nvPicPr>
        <p:blipFill>
          <a:blip r:embed="rId2"/>
          <a:stretch>
            <a:fillRect/>
          </a:stretch>
        </p:blipFill>
        <p:spPr>
          <a:xfrm>
            <a:off x="240429" y="403520"/>
            <a:ext cx="11711142" cy="6442123"/>
          </a:xfrm>
          <a:prstGeom prst="rect">
            <a:avLst/>
          </a:prstGeom>
        </p:spPr>
      </p:pic>
      <p:sp>
        <p:nvSpPr>
          <p:cNvPr id="4" name="Title 3">
            <a:extLst>
              <a:ext uri="{FF2B5EF4-FFF2-40B4-BE49-F238E27FC236}">
                <a16:creationId xmlns:a16="http://schemas.microsoft.com/office/drawing/2014/main" id="{CFF51C63-1C2F-7841-8FB7-3B0788ADE807}"/>
              </a:ext>
            </a:extLst>
          </p:cNvPr>
          <p:cNvSpPr>
            <a:spLocks noGrp="1"/>
          </p:cNvSpPr>
          <p:nvPr>
            <p:ph type="title"/>
          </p:nvPr>
        </p:nvSpPr>
        <p:spPr>
          <a:xfrm>
            <a:off x="0" y="-13808"/>
            <a:ext cx="12409327" cy="429685"/>
          </a:xfrm>
        </p:spPr>
        <p:txBody>
          <a:bodyPr>
            <a:normAutofit fontScale="90000"/>
          </a:bodyPr>
          <a:lstStyle/>
          <a:p>
            <a:r>
              <a:rPr lang="en-US" sz="2800" dirty="0"/>
              <a:t>CP Project Implementation Plan Template – Built for Steward to use for planning detailed steps </a:t>
            </a:r>
          </a:p>
        </p:txBody>
      </p:sp>
    </p:spTree>
    <p:extLst>
      <p:ext uri="{BB962C8B-B14F-4D97-AF65-F5344CB8AC3E}">
        <p14:creationId xmlns:p14="http://schemas.microsoft.com/office/powerpoint/2010/main" val="29233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4D0D787-55D0-F44A-A0FA-C00B5DB7702D}"/>
              </a:ext>
            </a:extLst>
          </p:cNvPr>
          <p:cNvPicPr>
            <a:picLocks noChangeAspect="1"/>
          </p:cNvPicPr>
          <p:nvPr/>
        </p:nvPicPr>
        <p:blipFill>
          <a:blip r:embed="rId2"/>
          <a:stretch>
            <a:fillRect/>
          </a:stretch>
        </p:blipFill>
        <p:spPr>
          <a:xfrm>
            <a:off x="1671997" y="0"/>
            <a:ext cx="10433506" cy="6858000"/>
          </a:xfrm>
          <a:prstGeom prst="rect">
            <a:avLst/>
          </a:prstGeom>
        </p:spPr>
      </p:pic>
      <p:sp>
        <p:nvSpPr>
          <p:cNvPr id="4" name="TextBox 3">
            <a:extLst>
              <a:ext uri="{FF2B5EF4-FFF2-40B4-BE49-F238E27FC236}">
                <a16:creationId xmlns:a16="http://schemas.microsoft.com/office/drawing/2014/main" id="{E03A5426-9EBB-0E40-94D0-A24DCAEB67C6}"/>
              </a:ext>
            </a:extLst>
          </p:cNvPr>
          <p:cNvSpPr txBox="1"/>
          <p:nvPr/>
        </p:nvSpPr>
        <p:spPr>
          <a:xfrm>
            <a:off x="0" y="400832"/>
            <a:ext cx="1758495"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Example Implementation Plan using the Upcoming training to complete the inputs</a:t>
            </a:r>
          </a:p>
        </p:txBody>
      </p:sp>
    </p:spTree>
    <p:extLst>
      <p:ext uri="{BB962C8B-B14F-4D97-AF65-F5344CB8AC3E}">
        <p14:creationId xmlns:p14="http://schemas.microsoft.com/office/powerpoint/2010/main" val="221919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02A725-ABFE-454E-8A79-093C87BF46BB}"/>
              </a:ext>
            </a:extLst>
          </p:cNvPr>
          <p:cNvSpPr>
            <a:spLocks noGrp="1"/>
          </p:cNvSpPr>
          <p:nvPr>
            <p:ph type="title"/>
          </p:nvPr>
        </p:nvSpPr>
        <p:spPr/>
        <p:txBody>
          <a:bodyPr anchor="t">
            <a:normAutofit/>
          </a:bodyPr>
          <a:lstStyle/>
          <a:p>
            <a:r>
              <a:rPr lang="en-US" b="0" dirty="0">
                <a:solidFill>
                  <a:srgbClr val="3C8C93"/>
                </a:solidFill>
              </a:rPr>
              <a:t>Reminder: Project Goals</a:t>
            </a:r>
          </a:p>
        </p:txBody>
      </p:sp>
      <p:sp>
        <p:nvSpPr>
          <p:cNvPr id="2" name="TextBox 1">
            <a:extLst>
              <a:ext uri="{FF2B5EF4-FFF2-40B4-BE49-F238E27FC236}">
                <a16:creationId xmlns:a16="http://schemas.microsoft.com/office/drawing/2014/main" id="{9F684C75-2BE6-8644-9DA4-FEDA5920D75D}"/>
              </a:ext>
            </a:extLst>
          </p:cNvPr>
          <p:cNvSpPr txBox="1"/>
          <p:nvPr/>
        </p:nvSpPr>
        <p:spPr>
          <a:xfrm>
            <a:off x="414765" y="1630811"/>
            <a:ext cx="11240941" cy="4493538"/>
          </a:xfrm>
          <a:prstGeom prst="rect">
            <a:avLst/>
          </a:prstGeom>
          <a:noFill/>
        </p:spPr>
        <p:txBody>
          <a:bodyPr wrap="square" rtlCol="0">
            <a:spAutoFit/>
          </a:bodyPr>
          <a:lstStyle/>
          <a:p>
            <a:pPr marL="285750" marR="0" lvl="0" indent="-285750" algn="l" defTabSz="457120" rtl="0" eaLnBrk="1" fontAlgn="auto" latinLnBrk="0" hangingPunct="1">
              <a:spcBef>
                <a:spcPts val="0"/>
              </a:spcBef>
              <a:spcAft>
                <a:spcPts val="12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Identify and clarify care management strategies and processes </a:t>
            </a: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currently being implemented both broadly in Steward’s current CP Program and specifically in partnership with Steward’s closest CP, Community Counseling of Bristol County (CCBC). </a:t>
            </a:r>
          </a:p>
          <a:p>
            <a:pPr marL="285750" marR="0" lvl="0" indent="-285750" algn="l" defTabSz="457120" rtl="0" eaLnBrk="1" fontAlgn="auto" latinLnBrk="0" hangingPunct="1">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Identify opportunities to expand </a:t>
            </a: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this partnership to incorporate strategies around additional drivers such as: </a:t>
            </a:r>
          </a:p>
          <a:p>
            <a:pPr marL="742870" marR="0" lvl="2" indent="-285750" algn="l" defTabSz="45712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Total cost of care performance</a:t>
            </a:r>
          </a:p>
          <a:p>
            <a:pPr marL="742870" marR="0" lvl="2" indent="-285750" algn="l" defTabSz="45712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Quality </a:t>
            </a:r>
          </a:p>
          <a:p>
            <a:pPr marL="742870" marR="0" lvl="2" indent="-285750" algn="l" defTabSz="45712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Health Equity </a:t>
            </a:r>
          </a:p>
          <a:p>
            <a:pPr marL="742870" marR="0" lvl="2" indent="-285750" algn="l" defTabSz="45712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Community Partner Engagement</a:t>
            </a:r>
          </a:p>
          <a:p>
            <a:pPr marL="742870" marR="0" lvl="2" indent="-285750" algn="l" defTabSz="457120" rtl="0" eaLnBrk="1" fontAlgn="auto" latinLnBrk="0" hangingPunct="1">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Membership/outreach</a:t>
            </a:r>
          </a:p>
          <a:p>
            <a:pPr marL="457120" marR="0" lvl="2" indent="0" algn="l" defTabSz="457120" rtl="0" eaLnBrk="1" fontAlgn="auto" latinLnBrk="0" hangingPunct="1">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285750" marR="0" lvl="0" indent="-285750" algn="l" defTabSz="457120" rtl="0" eaLnBrk="1" fontAlgn="auto" latinLnBrk="0" hangingPunct="1">
              <a:spcBef>
                <a:spcPts val="0"/>
              </a:spcBef>
              <a:spcAft>
                <a:spcPts val="12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Focus on tangible process, tools and measures </a:t>
            </a: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that can be used to demonstrate meaningful improvements in engagement, bidirectional data sharing and practice integration  </a:t>
            </a:r>
          </a:p>
          <a:p>
            <a:pPr marL="285750" marR="0" lvl="0" indent="-285750" algn="l" defTabSz="457120" rtl="0" eaLnBrk="1" fontAlgn="auto" latinLnBrk="0" hangingPunct="1">
              <a:spcBef>
                <a:spcPts val="0"/>
              </a:spcBef>
              <a:spcAft>
                <a:spcPts val="12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Align these strategies with MassHealth efforts </a:t>
            </a: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to shift from process-based standards to outcomes-based payment and performance goals</a:t>
            </a:r>
          </a:p>
          <a:p>
            <a:pPr marL="285750" marR="0" lvl="0" indent="-285750" algn="l" defTabSz="457120" rtl="0" eaLnBrk="1" fontAlgn="auto" latinLnBrk="0" hangingPunct="1">
              <a:spcBef>
                <a:spcPts val="0"/>
              </a:spcBef>
              <a:spcAft>
                <a:spcPts val="120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Create a roadmap </a:t>
            </a:r>
            <a:r>
              <a:rPr kumimoji="0" lang="en-US" sz="1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to scale selected components of the CCBC partnership model across the full Steward-CP network in a sustainable way</a:t>
            </a:r>
          </a:p>
        </p:txBody>
      </p:sp>
      <p:sp>
        <p:nvSpPr>
          <p:cNvPr id="8" name="TextBox 7">
            <a:extLst>
              <a:ext uri="{FF2B5EF4-FFF2-40B4-BE49-F238E27FC236}">
                <a16:creationId xmlns:a16="http://schemas.microsoft.com/office/drawing/2014/main" id="{45965AE6-31B5-9142-AB2E-62EBAEC9BE79}"/>
              </a:ext>
            </a:extLst>
          </p:cNvPr>
          <p:cNvSpPr txBox="1"/>
          <p:nvPr/>
        </p:nvSpPr>
        <p:spPr>
          <a:xfrm>
            <a:off x="0" y="739856"/>
            <a:ext cx="12191999" cy="757130"/>
          </a:xfrm>
          <a:prstGeom prst="rect">
            <a:avLst/>
          </a:prstGeom>
          <a:solidFill>
            <a:srgbClr val="002060"/>
          </a:solidFill>
        </p:spPr>
        <p:txBody>
          <a:bodyPr wrap="square" rtlCol="0">
            <a:spAutoFit/>
          </a:bodyPr>
          <a:lstStyle/>
          <a:p>
            <a:pPr marL="0" marR="0" lvl="0" indent="0" algn="ctr" defTabSz="457120" rtl="0" eaLnBrk="1" fontAlgn="auto" latinLnBrk="0" hangingPunct="1">
              <a:lnSpc>
                <a:spcPct val="90000"/>
              </a:lnSpc>
              <a:spcBef>
                <a:spcPts val="0"/>
              </a:spcBef>
              <a:spcAft>
                <a:spcPts val="12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Our Charge </a:t>
            </a:r>
            <a:br>
              <a:rPr kumimoji="0" lang="en-US" sz="16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br>
            <a:r>
              <a:rPr kumimoji="0" lang="en-US" sz="16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Develop specific and actionable strategies to optimize the Steward- Community Partner relationship, improve ACO performance, and best serve our shared members.   </a:t>
            </a:r>
          </a:p>
        </p:txBody>
      </p:sp>
      <p:sp>
        <p:nvSpPr>
          <p:cNvPr id="4" name="Slide Number Placeholder 3">
            <a:extLst>
              <a:ext uri="{FF2B5EF4-FFF2-40B4-BE49-F238E27FC236}">
                <a16:creationId xmlns:a16="http://schemas.microsoft.com/office/drawing/2014/main" id="{A117FC48-A038-B945-B772-695A4F7E1FCB}"/>
              </a:ext>
            </a:extLst>
          </p:cNvPr>
          <p:cNvSpPr>
            <a:spLocks noGrp="1"/>
          </p:cNvSpPr>
          <p:nvPr>
            <p:ph type="sldNum" sz="quarter" idx="12"/>
          </p:nvPr>
        </p:nvSpPr>
        <p:spPr>
          <a:xfrm>
            <a:off x="11399520" y="6341110"/>
            <a:ext cx="598414" cy="365125"/>
          </a:xfrm>
        </p:spPr>
        <p:txBody>
          <a:bodyPr/>
          <a:lstStyle/>
          <a:p>
            <a:fld id="{13855216-E545-544E-9E32-80A32B133561}" type="slidenum">
              <a:rPr lang="en-US" smtClean="0"/>
              <a:pPr/>
              <a:t>2</a:t>
            </a:fld>
            <a:endParaRPr lang="en-US" dirty="0"/>
          </a:p>
        </p:txBody>
      </p:sp>
    </p:spTree>
    <p:extLst>
      <p:ext uri="{BB962C8B-B14F-4D97-AF65-F5344CB8AC3E}">
        <p14:creationId xmlns:p14="http://schemas.microsoft.com/office/powerpoint/2010/main" val="9691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C87433-787F-8949-B889-8B1F62AD2289}"/>
              </a:ext>
            </a:extLst>
          </p:cNvPr>
          <p:cNvSpPr>
            <a:spLocks noGrp="1"/>
          </p:cNvSpPr>
          <p:nvPr>
            <p:ph type="title"/>
          </p:nvPr>
        </p:nvSpPr>
        <p:spPr/>
        <p:txBody>
          <a:bodyPr/>
          <a:lstStyle/>
          <a:p>
            <a:r>
              <a:rPr lang="en-US" sz="2800" b="0"/>
              <a:t>Roadmap: Three Primary Elements</a:t>
            </a:r>
          </a:p>
        </p:txBody>
      </p:sp>
      <p:sp>
        <p:nvSpPr>
          <p:cNvPr id="6" name="TextBox 5">
            <a:extLst>
              <a:ext uri="{FF2B5EF4-FFF2-40B4-BE49-F238E27FC236}">
                <a16:creationId xmlns:a16="http://schemas.microsoft.com/office/drawing/2014/main" id="{4E59AB20-AC5E-4B47-A4FB-996F493F7B80}"/>
              </a:ext>
            </a:extLst>
          </p:cNvPr>
          <p:cNvSpPr txBox="1"/>
          <p:nvPr/>
        </p:nvSpPr>
        <p:spPr>
          <a:xfrm>
            <a:off x="0" y="864477"/>
            <a:ext cx="12191999" cy="757130"/>
          </a:xfrm>
          <a:prstGeom prst="rect">
            <a:avLst/>
          </a:prstGeom>
          <a:solidFill>
            <a:srgbClr val="002060"/>
          </a:solidFill>
        </p:spPr>
        <p:txBody>
          <a:bodyPr wrap="square" rtlCol="0">
            <a:spAutoFit/>
          </a:bodyPr>
          <a:lstStyle/>
          <a:p>
            <a:pPr marL="0" marR="0" lvl="0" indent="0" algn="ctr" defTabSz="457120" rtl="0" eaLnBrk="1" fontAlgn="auto" latinLnBrk="0" hangingPunct="1">
              <a:lnSpc>
                <a:spcPct val="90000"/>
              </a:lnSpc>
              <a:spcBef>
                <a:spcPts val="0"/>
              </a:spcBef>
              <a:spcAft>
                <a:spcPts val="120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Our Charge </a:t>
            </a:r>
            <a:br>
              <a:rPr kumimoji="0" lang="en-US" sz="16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br>
            <a:r>
              <a:rPr kumimoji="0" lang="en-US" sz="1600" b="0" i="0" u="none" strike="noStrike" kern="1200" cap="none" spc="0" normalizeH="0" baseline="0" noProof="0" dirty="0">
                <a:ln>
                  <a:noFill/>
                </a:ln>
                <a:solidFill>
                  <a:srgbClr val="FFFFFF"/>
                </a:solidFill>
                <a:effectLst/>
                <a:uLnTx/>
                <a:uFillTx/>
                <a:latin typeface="Century Gothic" panose="020B0502020202020204" pitchFamily="34" charset="0"/>
                <a:ea typeface="+mn-ea"/>
                <a:cs typeface="+mn-cs"/>
              </a:rPr>
              <a:t>Develop specific and actionable strategies to optimize the Steward- Community Partner relationship, improve ACO performance, and best serve our shared members.   </a:t>
            </a:r>
          </a:p>
        </p:txBody>
      </p:sp>
      <p:graphicFrame>
        <p:nvGraphicFramePr>
          <p:cNvPr id="8" name="Table 8">
            <a:extLst>
              <a:ext uri="{FF2B5EF4-FFF2-40B4-BE49-F238E27FC236}">
                <a16:creationId xmlns:a16="http://schemas.microsoft.com/office/drawing/2014/main" id="{204F5DE8-374D-9045-98D1-D19BBE06E587}"/>
              </a:ext>
            </a:extLst>
          </p:cNvPr>
          <p:cNvGraphicFramePr>
            <a:graphicFrameLocks noGrp="1"/>
          </p:cNvGraphicFramePr>
          <p:nvPr>
            <p:extLst>
              <p:ext uri="{D42A27DB-BD31-4B8C-83A1-F6EECF244321}">
                <p14:modId xmlns:p14="http://schemas.microsoft.com/office/powerpoint/2010/main" val="608589329"/>
              </p:ext>
            </p:extLst>
          </p:nvPr>
        </p:nvGraphicFramePr>
        <p:xfrm>
          <a:off x="442780" y="2213194"/>
          <a:ext cx="11181144" cy="4058597"/>
        </p:xfrm>
        <a:graphic>
          <a:graphicData uri="http://schemas.openxmlformats.org/drawingml/2006/table">
            <a:tbl>
              <a:tblPr firstRow="1" bandRow="1">
                <a:tableStyleId>{5C22544A-7EE6-4342-B048-85BDC9FD1C3A}</a:tableStyleId>
              </a:tblPr>
              <a:tblGrid>
                <a:gridCol w="3727048">
                  <a:extLst>
                    <a:ext uri="{9D8B030D-6E8A-4147-A177-3AD203B41FA5}">
                      <a16:colId xmlns:a16="http://schemas.microsoft.com/office/drawing/2014/main" val="2303023416"/>
                    </a:ext>
                  </a:extLst>
                </a:gridCol>
                <a:gridCol w="3727048">
                  <a:extLst>
                    <a:ext uri="{9D8B030D-6E8A-4147-A177-3AD203B41FA5}">
                      <a16:colId xmlns:a16="http://schemas.microsoft.com/office/drawing/2014/main" val="2721748991"/>
                    </a:ext>
                  </a:extLst>
                </a:gridCol>
                <a:gridCol w="3727048">
                  <a:extLst>
                    <a:ext uri="{9D8B030D-6E8A-4147-A177-3AD203B41FA5}">
                      <a16:colId xmlns:a16="http://schemas.microsoft.com/office/drawing/2014/main" val="271113276"/>
                    </a:ext>
                  </a:extLst>
                </a:gridCol>
              </a:tblGrid>
              <a:tr h="809429">
                <a:tc>
                  <a:txBody>
                    <a:bodyPr/>
                    <a:lstStyle/>
                    <a:p>
                      <a:pPr algn="ctr"/>
                      <a:r>
                        <a:rPr lang="en-US" sz="1800" dirty="0"/>
                        <a:t>A. Program Model </a:t>
                      </a:r>
                      <a:br>
                        <a:rPr lang="en-US" sz="1800" dirty="0"/>
                      </a:br>
                      <a:r>
                        <a:rPr lang="en-US" sz="1800" dirty="0"/>
                        <a:t>Enhancements</a:t>
                      </a:r>
                    </a:p>
                  </a:txBody>
                  <a:tcPr anchor="ctr"/>
                </a:tc>
                <a:tc>
                  <a:txBody>
                    <a:bodyPr/>
                    <a:lstStyle/>
                    <a:p>
                      <a:pPr algn="ctr"/>
                      <a:r>
                        <a:rPr lang="en-US" sz="1800"/>
                        <a:t>B. Payment </a:t>
                      </a:r>
                      <a:br>
                        <a:rPr lang="en-US" sz="1800"/>
                      </a:br>
                      <a:r>
                        <a:rPr lang="en-US" sz="1800"/>
                        <a:t>Model</a:t>
                      </a:r>
                    </a:p>
                  </a:txBody>
                  <a:tcPr anchor="ctr"/>
                </a:tc>
                <a:tc>
                  <a:txBody>
                    <a:bodyPr/>
                    <a:lstStyle/>
                    <a:p>
                      <a:pPr algn="ctr"/>
                      <a:r>
                        <a:rPr lang="en-US" sz="1800"/>
                        <a:t>C. Network </a:t>
                      </a:r>
                      <a:br>
                        <a:rPr lang="en-US" sz="1800"/>
                      </a:br>
                      <a:r>
                        <a:rPr lang="en-US" sz="1800"/>
                        <a:t>Strategy</a:t>
                      </a:r>
                    </a:p>
                  </a:txBody>
                  <a:tcPr anchor="ctr"/>
                </a:tc>
                <a:extLst>
                  <a:ext uri="{0D108BD9-81ED-4DB2-BD59-A6C34878D82A}">
                    <a16:rowId xmlns:a16="http://schemas.microsoft.com/office/drawing/2014/main" val="1568168684"/>
                  </a:ext>
                </a:extLst>
              </a:tr>
              <a:tr h="411753">
                <a:tc>
                  <a:txBody>
                    <a:bodyPr/>
                    <a:lstStyle/>
                    <a:p>
                      <a:pPr marL="285750" indent="-285750">
                        <a:lnSpc>
                          <a:spcPct val="90000"/>
                        </a:lnSpc>
                        <a:spcBef>
                          <a:spcPts val="400"/>
                        </a:spcBef>
                        <a:spcAft>
                          <a:spcPts val="400"/>
                        </a:spcAft>
                        <a:buFont typeface="Arial" panose="020B0604020202020204" pitchFamily="34" charset="0"/>
                        <a:buChar char="•"/>
                      </a:pPr>
                      <a:r>
                        <a:rPr lang="en-US" sz="1600" dirty="0">
                          <a:latin typeface="+mn-lt"/>
                        </a:rPr>
                        <a:t>Worked with several CPs, PCP practices and Steward team members to identify opportunities for improvements and strategies that could be operationalized across CPs to make improvements</a:t>
                      </a:r>
                    </a:p>
                    <a:p>
                      <a:pPr marL="285750" indent="-285750">
                        <a:lnSpc>
                          <a:spcPct val="90000"/>
                        </a:lnSpc>
                        <a:spcBef>
                          <a:spcPts val="400"/>
                        </a:spcBef>
                        <a:spcAft>
                          <a:spcPts val="400"/>
                        </a:spcAft>
                        <a:buFont typeface="Arial" panose="020B0604020202020204" pitchFamily="34" charset="0"/>
                        <a:buChar char="•"/>
                      </a:pPr>
                      <a:r>
                        <a:rPr lang="en-US" sz="1600" dirty="0">
                          <a:latin typeface="+mn-lt"/>
                        </a:rPr>
                        <a:t>Of all strategies identified, the group identified the 13 most impactful options to include in the roadmap for implementation</a:t>
                      </a:r>
                    </a:p>
                    <a:p>
                      <a:pPr>
                        <a:lnSpc>
                          <a:spcPct val="90000"/>
                        </a:lnSpc>
                        <a:spcBef>
                          <a:spcPts val="400"/>
                        </a:spcBef>
                        <a:spcAft>
                          <a:spcPts val="400"/>
                        </a:spcAft>
                      </a:pPr>
                      <a:endParaRPr lang="en-US" sz="1600" dirty="0">
                        <a:latin typeface="+mn-lt"/>
                      </a:endParaRPr>
                    </a:p>
                  </a:txBody>
                  <a:tcPr/>
                </a:tc>
                <a:tc>
                  <a:txBody>
                    <a:bodyPr/>
                    <a:lstStyle/>
                    <a:p>
                      <a:pPr marL="285750" indent="-285750">
                        <a:lnSpc>
                          <a:spcPct val="90000"/>
                        </a:lnSpc>
                        <a:spcBef>
                          <a:spcPts val="400"/>
                        </a:spcBef>
                        <a:spcAft>
                          <a:spcPts val="400"/>
                        </a:spcAft>
                        <a:buFont typeface="Arial" panose="020B0604020202020204" pitchFamily="34" charset="0"/>
                        <a:buChar char="•"/>
                      </a:pPr>
                      <a:r>
                        <a:rPr lang="en-US" sz="1600">
                          <a:latin typeface="+mn-lt"/>
                        </a:rPr>
                        <a:t>Reviewed/assessed current MassHealth CP payment model – identified areas of alignment (and misalignment) in both payment and quality measures</a:t>
                      </a:r>
                    </a:p>
                    <a:p>
                      <a:pPr marL="285750" indent="-285750">
                        <a:lnSpc>
                          <a:spcPct val="90000"/>
                        </a:lnSpc>
                        <a:spcBef>
                          <a:spcPts val="400"/>
                        </a:spcBef>
                        <a:spcAft>
                          <a:spcPts val="400"/>
                        </a:spcAft>
                        <a:buFont typeface="Arial" panose="020B0604020202020204" pitchFamily="34" charset="0"/>
                        <a:buChar char="•"/>
                      </a:pPr>
                      <a:r>
                        <a:rPr lang="en-US" sz="1600">
                          <a:latin typeface="+mn-lt"/>
                        </a:rPr>
                        <a:t>Solicited feedback from current CPs – what is working well?  What are areas of opportunity for improvement</a:t>
                      </a:r>
                    </a:p>
                    <a:p>
                      <a:pPr marL="285750" indent="-285750">
                        <a:lnSpc>
                          <a:spcPct val="90000"/>
                        </a:lnSpc>
                        <a:spcBef>
                          <a:spcPts val="400"/>
                        </a:spcBef>
                        <a:spcAft>
                          <a:spcPts val="400"/>
                        </a:spcAft>
                        <a:buFont typeface="Arial" panose="020B0604020202020204" pitchFamily="34" charset="0"/>
                        <a:buChar char="•"/>
                      </a:pPr>
                      <a:r>
                        <a:rPr lang="en-US" sz="1600">
                          <a:latin typeface="+mn-lt"/>
                        </a:rPr>
                        <a:t>Compared to benchmarks – comparative payment models and incentive programs</a:t>
                      </a:r>
                    </a:p>
                    <a:p>
                      <a:pPr marL="285750" indent="-285750">
                        <a:lnSpc>
                          <a:spcPct val="90000"/>
                        </a:lnSpc>
                        <a:spcBef>
                          <a:spcPts val="400"/>
                        </a:spcBef>
                        <a:spcAft>
                          <a:spcPts val="400"/>
                        </a:spcAft>
                        <a:buFont typeface="Arial" panose="020B0604020202020204" pitchFamily="34" charset="0"/>
                        <a:buChar char="•"/>
                      </a:pPr>
                      <a:r>
                        <a:rPr lang="en-US" sz="1600">
                          <a:latin typeface="+mn-lt"/>
                        </a:rPr>
                        <a:t>Identified pathway to future payment models</a:t>
                      </a:r>
                    </a:p>
                  </a:txBody>
                  <a:tcPr/>
                </a:tc>
                <a:tc>
                  <a:txBody>
                    <a:bodyPr/>
                    <a:lstStyle/>
                    <a:p>
                      <a:pPr marL="285750" indent="-285750">
                        <a:lnSpc>
                          <a:spcPct val="90000"/>
                        </a:lnSpc>
                        <a:spcBef>
                          <a:spcPts val="400"/>
                        </a:spcBef>
                        <a:spcAft>
                          <a:spcPts val="400"/>
                        </a:spcAft>
                        <a:buFont typeface="Arial" panose="020B0604020202020204" pitchFamily="34" charset="0"/>
                        <a:buChar char="•"/>
                      </a:pPr>
                      <a:r>
                        <a:rPr lang="en-US" sz="1600" dirty="0">
                          <a:latin typeface="+mn-lt"/>
                        </a:rPr>
                        <a:t>Assessed current network – size/scale, Steward market share, geographic coverage</a:t>
                      </a:r>
                    </a:p>
                    <a:p>
                      <a:pPr marL="285750" indent="-285750">
                        <a:lnSpc>
                          <a:spcPct val="90000"/>
                        </a:lnSpc>
                        <a:spcBef>
                          <a:spcPts val="400"/>
                        </a:spcBef>
                        <a:spcAft>
                          <a:spcPts val="400"/>
                        </a:spcAft>
                        <a:buFont typeface="Arial" panose="020B0604020202020204" pitchFamily="34" charset="0"/>
                        <a:buChar char="•"/>
                      </a:pPr>
                      <a:r>
                        <a:rPr lang="en-US" sz="1600" dirty="0">
                          <a:latin typeface="+mn-lt"/>
                        </a:rPr>
                        <a:t>Identified tiered network strategy, recognizing wide range of potential partners – in terms of scale and capacity </a:t>
                      </a:r>
                    </a:p>
                  </a:txBody>
                  <a:tcPr/>
                </a:tc>
                <a:extLst>
                  <a:ext uri="{0D108BD9-81ED-4DB2-BD59-A6C34878D82A}">
                    <a16:rowId xmlns:a16="http://schemas.microsoft.com/office/drawing/2014/main" val="1067457112"/>
                  </a:ext>
                </a:extLst>
              </a:tr>
            </a:tbl>
          </a:graphicData>
        </a:graphic>
      </p:graphicFrame>
      <p:sp>
        <p:nvSpPr>
          <p:cNvPr id="7" name="Slide Number Placeholder 3">
            <a:extLst>
              <a:ext uri="{FF2B5EF4-FFF2-40B4-BE49-F238E27FC236}">
                <a16:creationId xmlns:a16="http://schemas.microsoft.com/office/drawing/2014/main" id="{3C7A68CA-4C4D-4844-AF83-AC5963FBB246}"/>
              </a:ext>
            </a:extLst>
          </p:cNvPr>
          <p:cNvSpPr txBox="1">
            <a:spLocks/>
          </p:cNvSpPr>
          <p:nvPr/>
        </p:nvSpPr>
        <p:spPr>
          <a:xfrm>
            <a:off x="11399520" y="6341110"/>
            <a:ext cx="598414" cy="365125"/>
          </a:xfrm>
          <a:prstGeom prst="rect">
            <a:avLst/>
          </a:prstGeom>
        </p:spPr>
        <p:txBody>
          <a:bodyPr vert="horz" lIns="91440" tIns="45720" rIns="91440" bIns="45720" rtlCol="0"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3</a:t>
            </a:fld>
            <a:endParaRPr lang="en-US" dirty="0"/>
          </a:p>
        </p:txBody>
      </p:sp>
      <p:sp>
        <p:nvSpPr>
          <p:cNvPr id="2" name="TextBox 1">
            <a:extLst>
              <a:ext uri="{FF2B5EF4-FFF2-40B4-BE49-F238E27FC236}">
                <a16:creationId xmlns:a16="http://schemas.microsoft.com/office/drawing/2014/main" id="{4883CC19-0AAB-8B48-ACAE-819541EFE7B9}"/>
              </a:ext>
            </a:extLst>
          </p:cNvPr>
          <p:cNvSpPr txBox="1"/>
          <p:nvPr/>
        </p:nvSpPr>
        <p:spPr>
          <a:xfrm>
            <a:off x="906084" y="1763627"/>
            <a:ext cx="10379829" cy="369332"/>
          </a:xfrm>
          <a:prstGeom prst="rect">
            <a:avLst/>
          </a:prstGeom>
          <a:noFill/>
        </p:spPr>
        <p:txBody>
          <a:bodyPr wrap="none" rtlCol="0">
            <a:spAutoFit/>
          </a:bodyPr>
          <a:lstStyle/>
          <a:p>
            <a:r>
              <a:rPr lang="en-US" sz="1800" i="1" dirty="0"/>
              <a:t>Final determinations for future of each element will depend on specific requirements defined by MassHealth</a:t>
            </a:r>
          </a:p>
        </p:txBody>
      </p:sp>
    </p:spTree>
    <p:extLst>
      <p:ext uri="{BB962C8B-B14F-4D97-AF65-F5344CB8AC3E}">
        <p14:creationId xmlns:p14="http://schemas.microsoft.com/office/powerpoint/2010/main" val="12293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EB22D6-9593-E74F-9092-ED9E0FD99627}"/>
              </a:ext>
            </a:extLst>
          </p:cNvPr>
          <p:cNvSpPr>
            <a:spLocks noGrp="1"/>
          </p:cNvSpPr>
          <p:nvPr>
            <p:ph type="title"/>
          </p:nvPr>
        </p:nvSpPr>
        <p:spPr/>
        <p:txBody>
          <a:bodyPr>
            <a:normAutofit/>
          </a:bodyPr>
          <a:lstStyle/>
          <a:p>
            <a:r>
              <a:rPr lang="en-US" sz="2800" b="0" dirty="0"/>
              <a:t>A. Current CP Program – Gaps and Opportunities</a:t>
            </a:r>
          </a:p>
        </p:txBody>
      </p:sp>
      <p:sp>
        <p:nvSpPr>
          <p:cNvPr id="9" name="Text Placeholder 7">
            <a:extLst>
              <a:ext uri="{FF2B5EF4-FFF2-40B4-BE49-F238E27FC236}">
                <a16:creationId xmlns:a16="http://schemas.microsoft.com/office/drawing/2014/main" id="{FDCA6442-76AA-414E-88FF-5129FA93041F}"/>
              </a:ext>
            </a:extLst>
          </p:cNvPr>
          <p:cNvSpPr>
            <a:spLocks noGrp="1"/>
          </p:cNvSpPr>
          <p:nvPr>
            <p:ph type="body" sz="quarter" idx="14"/>
          </p:nvPr>
        </p:nvSpPr>
        <p:spPr>
          <a:xfrm>
            <a:off x="0" y="764589"/>
            <a:ext cx="12191999" cy="728145"/>
          </a:xfrm>
          <a:solidFill>
            <a:srgbClr val="002060"/>
          </a:solidFill>
        </p:spPr>
        <p:txBody>
          <a:bodyPr anchor="ctr">
            <a:noAutofit/>
          </a:bodyPr>
          <a:lstStyle/>
          <a:p>
            <a:r>
              <a:rPr lang="en-US" dirty="0">
                <a:latin typeface="Century Gothic" panose="020B0502020202020204" pitchFamily="34" charset="0"/>
              </a:rPr>
              <a:t>Through several discussions with the working group, there were themes of different gaps that were evident in several of the issues identified.  </a:t>
            </a:r>
          </a:p>
        </p:txBody>
      </p:sp>
      <p:graphicFrame>
        <p:nvGraphicFramePr>
          <p:cNvPr id="10" name="Table 9">
            <a:extLst>
              <a:ext uri="{FF2B5EF4-FFF2-40B4-BE49-F238E27FC236}">
                <a16:creationId xmlns:a16="http://schemas.microsoft.com/office/drawing/2014/main" id="{C9C9F627-390C-CF41-9EB3-AF0C200EA768}"/>
              </a:ext>
            </a:extLst>
          </p:cNvPr>
          <p:cNvGraphicFramePr>
            <a:graphicFrameLocks noGrp="1"/>
          </p:cNvGraphicFramePr>
          <p:nvPr>
            <p:extLst>
              <p:ext uri="{D42A27DB-BD31-4B8C-83A1-F6EECF244321}">
                <p14:modId xmlns:p14="http://schemas.microsoft.com/office/powerpoint/2010/main" val="1886334954"/>
              </p:ext>
            </p:extLst>
          </p:nvPr>
        </p:nvGraphicFramePr>
        <p:xfrm>
          <a:off x="520740" y="1733168"/>
          <a:ext cx="11134845" cy="4399408"/>
        </p:xfrm>
        <a:graphic>
          <a:graphicData uri="http://schemas.openxmlformats.org/drawingml/2006/table">
            <a:tbl>
              <a:tblPr firstRow="1" bandRow="1">
                <a:tableStyleId>{5C22544A-7EE6-4342-B048-85BDC9FD1C3A}</a:tableStyleId>
              </a:tblPr>
              <a:tblGrid>
                <a:gridCol w="11134845">
                  <a:extLst>
                    <a:ext uri="{9D8B030D-6E8A-4147-A177-3AD203B41FA5}">
                      <a16:colId xmlns:a16="http://schemas.microsoft.com/office/drawing/2014/main" val="3654470151"/>
                    </a:ext>
                  </a:extLst>
                </a:gridCol>
              </a:tblGrid>
              <a:tr h="569427">
                <a:tc>
                  <a:txBody>
                    <a:bodyPr/>
                    <a:lstStyle/>
                    <a:p>
                      <a:pPr algn="ctr"/>
                      <a:r>
                        <a:rPr lang="en-US" sz="1800"/>
                        <a:t>Current Program Assessment: Gaps and Opportunities</a:t>
                      </a:r>
                    </a:p>
                  </a:txBody>
                  <a:tcPr anchor="ctr"/>
                </a:tc>
                <a:extLst>
                  <a:ext uri="{0D108BD9-81ED-4DB2-BD59-A6C34878D82A}">
                    <a16:rowId xmlns:a16="http://schemas.microsoft.com/office/drawing/2014/main" val="98492536"/>
                  </a:ext>
                </a:extLst>
              </a:tr>
              <a:tr h="569427">
                <a:tc>
                  <a:txBody>
                    <a:bodyPr/>
                    <a:lstStyle/>
                    <a:p>
                      <a:pPr marL="285750" indent="-285750">
                        <a:buFont typeface="Arial" panose="020B0604020202020204" pitchFamily="34" charset="0"/>
                        <a:buChar char="•"/>
                      </a:pPr>
                      <a:r>
                        <a:rPr lang="en-US" sz="1800" dirty="0"/>
                        <a:t>Difficulty reaching members because of outdated</a:t>
                      </a:r>
                      <a:r>
                        <a:rPr lang="en-US" sz="1800" dirty="0">
                          <a:solidFill>
                            <a:schemeClr val="tx1"/>
                          </a:solidFill>
                        </a:rPr>
                        <a:t>/incorrect </a:t>
                      </a:r>
                      <a:r>
                        <a:rPr lang="en-US" sz="1800" dirty="0"/>
                        <a:t>demographics</a:t>
                      </a:r>
                    </a:p>
                  </a:txBody>
                  <a:tcPr anchor="ctr"/>
                </a:tc>
                <a:extLst>
                  <a:ext uri="{0D108BD9-81ED-4DB2-BD59-A6C34878D82A}">
                    <a16:rowId xmlns:a16="http://schemas.microsoft.com/office/drawing/2014/main" val="1448448077"/>
                  </a:ext>
                </a:extLst>
              </a:tr>
              <a:tr h="569427">
                <a:tc>
                  <a:txBody>
                    <a:bodyPr/>
                    <a:lstStyle/>
                    <a:p>
                      <a:pPr marL="285750" indent="-285750">
                        <a:buFont typeface="Arial" panose="020B0604020202020204" pitchFamily="34" charset="0"/>
                        <a:buChar char="•"/>
                      </a:pPr>
                      <a:r>
                        <a:rPr lang="en-US" sz="1800" dirty="0"/>
                        <a:t>Lag between assignment and engagement that can slow process down</a:t>
                      </a:r>
                    </a:p>
                  </a:txBody>
                  <a:tcPr anchor="ctr"/>
                </a:tc>
                <a:extLst>
                  <a:ext uri="{0D108BD9-81ED-4DB2-BD59-A6C34878D82A}">
                    <a16:rowId xmlns:a16="http://schemas.microsoft.com/office/drawing/2014/main" val="1617295641"/>
                  </a:ext>
                </a:extLst>
              </a:tr>
              <a:tr h="569427">
                <a:tc>
                  <a:txBody>
                    <a:bodyPr/>
                    <a:lstStyle/>
                    <a:p>
                      <a:pPr marL="285750" indent="-285750">
                        <a:buFont typeface="Arial" panose="020B0604020202020204" pitchFamily="34" charset="0"/>
                        <a:buChar char="•"/>
                      </a:pPr>
                      <a:r>
                        <a:rPr lang="en-US" sz="1800"/>
                        <a:t>Low member engagement with the CP program (currently about 50% of eligible members)</a:t>
                      </a:r>
                    </a:p>
                  </a:txBody>
                  <a:tcPr anchor="ctr"/>
                </a:tc>
                <a:extLst>
                  <a:ext uri="{0D108BD9-81ED-4DB2-BD59-A6C34878D82A}">
                    <a16:rowId xmlns:a16="http://schemas.microsoft.com/office/drawing/2014/main" val="592845517"/>
                  </a:ext>
                </a:extLst>
              </a:tr>
              <a:tr h="569427">
                <a:tc>
                  <a:txBody>
                    <a:bodyPr/>
                    <a:lstStyle/>
                    <a:p>
                      <a:pPr marL="285750" indent="-285750">
                        <a:buFont typeface="Arial" panose="020B0604020202020204" pitchFamily="34" charset="0"/>
                        <a:buChar char="•"/>
                      </a:pPr>
                      <a:r>
                        <a:rPr lang="en-US" sz="1800"/>
                        <a:t>Difficulty getting buy in from member PCP providers</a:t>
                      </a:r>
                    </a:p>
                  </a:txBody>
                  <a:tcPr anchor="ctr"/>
                </a:tc>
                <a:extLst>
                  <a:ext uri="{0D108BD9-81ED-4DB2-BD59-A6C34878D82A}">
                    <a16:rowId xmlns:a16="http://schemas.microsoft.com/office/drawing/2014/main" val="2972140795"/>
                  </a:ext>
                </a:extLst>
              </a:tr>
              <a:tr h="569427">
                <a:tc>
                  <a:txBody>
                    <a:bodyPr/>
                    <a:lstStyle/>
                    <a:p>
                      <a:pPr marL="285750" indent="-285750">
                        <a:buFont typeface="Arial" panose="020B0604020202020204" pitchFamily="34" charset="0"/>
                        <a:buChar char="•"/>
                      </a:pPr>
                      <a:r>
                        <a:rPr lang="en-US" sz="1800" dirty="0"/>
                        <a:t>Lack of information sharing/coordination between different entities which can cause delays and misinformation </a:t>
                      </a:r>
                    </a:p>
                  </a:txBody>
                  <a:tcPr anchor="ctr"/>
                </a:tc>
                <a:extLst>
                  <a:ext uri="{0D108BD9-81ED-4DB2-BD59-A6C34878D82A}">
                    <a16:rowId xmlns:a16="http://schemas.microsoft.com/office/drawing/2014/main" val="67903523"/>
                  </a:ext>
                </a:extLst>
              </a:tr>
              <a:tr h="982846">
                <a:tc>
                  <a:txBody>
                    <a:bodyPr/>
                    <a:lstStyle/>
                    <a:p>
                      <a:pPr marL="285750" indent="-285750">
                        <a:buFont typeface="Arial" panose="020B0604020202020204" pitchFamily="34" charset="0"/>
                        <a:buChar char="•"/>
                      </a:pPr>
                      <a:r>
                        <a:rPr lang="en-US" sz="1800" dirty="0"/>
                        <a:t>Need for better coordination of care for members transitioning from one setting – such as the ED – to another – such as home</a:t>
                      </a:r>
                    </a:p>
                  </a:txBody>
                  <a:tcPr anchor="ctr"/>
                </a:tc>
                <a:extLst>
                  <a:ext uri="{0D108BD9-81ED-4DB2-BD59-A6C34878D82A}">
                    <a16:rowId xmlns:a16="http://schemas.microsoft.com/office/drawing/2014/main" val="705266528"/>
                  </a:ext>
                </a:extLst>
              </a:tr>
            </a:tbl>
          </a:graphicData>
        </a:graphic>
      </p:graphicFrame>
      <p:sp>
        <p:nvSpPr>
          <p:cNvPr id="6" name="Slide Number Placeholder 3">
            <a:extLst>
              <a:ext uri="{FF2B5EF4-FFF2-40B4-BE49-F238E27FC236}">
                <a16:creationId xmlns:a16="http://schemas.microsoft.com/office/drawing/2014/main" id="{8AC086E8-41CE-1A42-BA76-9F909F4088CD}"/>
              </a:ext>
            </a:extLst>
          </p:cNvPr>
          <p:cNvSpPr txBox="1">
            <a:spLocks/>
          </p:cNvSpPr>
          <p:nvPr/>
        </p:nvSpPr>
        <p:spPr>
          <a:xfrm>
            <a:off x="11399520" y="6341110"/>
            <a:ext cx="598414" cy="365125"/>
          </a:xfrm>
          <a:prstGeom prst="rect">
            <a:avLst/>
          </a:prstGeom>
        </p:spPr>
        <p:txBody>
          <a:bodyPr vert="horz" lIns="91440" tIns="45720" rIns="91440" bIns="45720" rtlCol="0"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4</a:t>
            </a:fld>
            <a:endParaRPr lang="en-US" dirty="0"/>
          </a:p>
        </p:txBody>
      </p:sp>
    </p:spTree>
    <p:extLst>
      <p:ext uri="{BB962C8B-B14F-4D97-AF65-F5344CB8AC3E}">
        <p14:creationId xmlns:p14="http://schemas.microsoft.com/office/powerpoint/2010/main" val="167990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EB22D6-9593-E74F-9092-ED9E0FD99627}"/>
              </a:ext>
            </a:extLst>
          </p:cNvPr>
          <p:cNvSpPr>
            <a:spLocks noGrp="1"/>
          </p:cNvSpPr>
          <p:nvPr>
            <p:ph type="title"/>
          </p:nvPr>
        </p:nvSpPr>
        <p:spPr>
          <a:xfrm>
            <a:off x="520861" y="14597"/>
            <a:ext cx="11134845" cy="604077"/>
          </a:xfrm>
        </p:spPr>
        <p:txBody>
          <a:bodyPr>
            <a:normAutofit/>
          </a:bodyPr>
          <a:lstStyle/>
          <a:p>
            <a:r>
              <a:rPr lang="en-US" sz="2800" b="0"/>
              <a:t>Starting Point: Current CP Process and Objectives</a:t>
            </a:r>
          </a:p>
        </p:txBody>
      </p:sp>
      <p:sp>
        <p:nvSpPr>
          <p:cNvPr id="8" name="TextBox 7">
            <a:extLst>
              <a:ext uri="{FF2B5EF4-FFF2-40B4-BE49-F238E27FC236}">
                <a16:creationId xmlns:a16="http://schemas.microsoft.com/office/drawing/2014/main" id="{B5413404-6C80-8B44-A537-75C82AA2F779}"/>
              </a:ext>
            </a:extLst>
          </p:cNvPr>
          <p:cNvSpPr txBox="1"/>
          <p:nvPr/>
        </p:nvSpPr>
        <p:spPr>
          <a:xfrm>
            <a:off x="280766" y="4439518"/>
            <a:ext cx="11397127" cy="1523494"/>
          </a:xfrm>
          <a:prstGeom prst="rect">
            <a:avLst/>
          </a:prstGeom>
          <a:solidFill>
            <a:schemeClr val="bg2"/>
          </a:solidFill>
        </p:spPr>
        <p:txBody>
          <a:bodyPr wrap="square" rtlCol="0">
            <a:spAutoFit/>
          </a:bodyPr>
          <a:lstStyle/>
          <a:p>
            <a:pPr marL="742950" marR="0" lvl="1" indent="-28575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effectLst/>
                <a:uLnTx/>
                <a:uFillTx/>
                <a:latin typeface="Century Gothic" panose="020B0502020202020204" pitchFamily="34" charset="0"/>
                <a:ea typeface="+mn-ea"/>
                <a:cs typeface="+mn-cs"/>
              </a:rPr>
              <a:t>Confirm Objectives </a:t>
            </a:r>
            <a:r>
              <a:rPr kumimoji="0" lang="en-US" sz="1400" b="0" i="0" u="none" strike="noStrike" kern="1200" cap="none" spc="0" normalizeH="0" baseline="0" noProof="0" dirty="0">
                <a:ln>
                  <a:noFill/>
                </a:ln>
                <a:effectLst/>
                <a:uLnTx/>
                <a:uFillTx/>
                <a:latin typeface="Century Gothic" panose="020B0502020202020204" pitchFamily="34" charset="0"/>
                <a:ea typeface="+mn-ea"/>
                <a:cs typeface="+mn-cs"/>
              </a:rPr>
              <a:t>– Defined objectives for each </a:t>
            </a:r>
            <a:r>
              <a:rPr lang="en-US" sz="1400" dirty="0">
                <a:latin typeface="Century Gothic" panose="020B0502020202020204" pitchFamily="34" charset="0"/>
              </a:rPr>
              <a:t>process </a:t>
            </a:r>
            <a:r>
              <a:rPr kumimoji="0" lang="en-US" sz="1400" b="0" i="0" u="none" strike="noStrike" kern="1200" cap="none" spc="0" normalizeH="0" baseline="0" noProof="0" dirty="0">
                <a:ln>
                  <a:noFill/>
                </a:ln>
                <a:effectLst/>
                <a:uLnTx/>
                <a:uFillTx/>
                <a:latin typeface="Century Gothic" panose="020B0502020202020204" pitchFamily="34" charset="0"/>
                <a:ea typeface="+mn-ea"/>
                <a:cs typeface="+mn-cs"/>
              </a:rPr>
              <a:t>step in the current CP program</a:t>
            </a:r>
          </a:p>
          <a:p>
            <a:pPr marL="742950" marR="0" lvl="1" indent="-28575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Assessment </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Determined whether our current process is meeting our objectives. Defined what is working well and what could be improved upon.  </a:t>
            </a:r>
          </a:p>
          <a:p>
            <a:pPr marL="742950" marR="0" lvl="1" indent="-28575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Opportunities</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 Defined areas of opportunity for making program and process improvements.</a:t>
            </a:r>
          </a:p>
          <a:p>
            <a:pPr marL="742950" marR="0" lvl="1" indent="-28575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Strategies</a:t>
            </a:r>
            <a:r>
              <a:rPr kumimoji="0" 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 Identified strategies that could be implemented across Steward’s CP network to improve the CP program.</a:t>
            </a:r>
          </a:p>
        </p:txBody>
      </p:sp>
      <p:sp>
        <p:nvSpPr>
          <p:cNvPr id="6" name="Rectangle 5">
            <a:extLst>
              <a:ext uri="{FF2B5EF4-FFF2-40B4-BE49-F238E27FC236}">
                <a16:creationId xmlns:a16="http://schemas.microsoft.com/office/drawing/2014/main" id="{B5F12A93-F9AC-144B-AF68-280C757C3D64}"/>
              </a:ext>
            </a:extLst>
          </p:cNvPr>
          <p:cNvSpPr/>
          <p:nvPr/>
        </p:nvSpPr>
        <p:spPr>
          <a:xfrm>
            <a:off x="265331" y="1561088"/>
            <a:ext cx="11824875" cy="330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Calibri"/>
                <a:ea typeface="+mn-ea"/>
                <a:cs typeface="+mn-cs"/>
              </a:rPr>
              <a:t>Current Process: CP/Steward Partnership</a:t>
            </a:r>
          </a:p>
        </p:txBody>
      </p:sp>
      <p:graphicFrame>
        <p:nvGraphicFramePr>
          <p:cNvPr id="17" name="Diagram 16">
            <a:extLst>
              <a:ext uri="{FF2B5EF4-FFF2-40B4-BE49-F238E27FC236}">
                <a16:creationId xmlns:a16="http://schemas.microsoft.com/office/drawing/2014/main" id="{58167202-5130-7B4A-A3D5-9B4CFFCBA432}"/>
              </a:ext>
            </a:extLst>
          </p:cNvPr>
          <p:cNvGraphicFramePr/>
          <p:nvPr>
            <p:extLst>
              <p:ext uri="{D42A27DB-BD31-4B8C-83A1-F6EECF244321}">
                <p14:modId xmlns:p14="http://schemas.microsoft.com/office/powerpoint/2010/main" val="1082653923"/>
              </p:ext>
            </p:extLst>
          </p:nvPr>
        </p:nvGraphicFramePr>
        <p:xfrm>
          <a:off x="81121" y="1405726"/>
          <a:ext cx="12009085" cy="19176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Table 9">
            <a:extLst>
              <a:ext uri="{FF2B5EF4-FFF2-40B4-BE49-F238E27FC236}">
                <a16:creationId xmlns:a16="http://schemas.microsoft.com/office/drawing/2014/main" id="{215FD161-457E-9243-9D19-37A61CA03171}"/>
              </a:ext>
            </a:extLst>
          </p:cNvPr>
          <p:cNvGraphicFramePr>
            <a:graphicFrameLocks noGrp="1"/>
          </p:cNvGraphicFramePr>
          <p:nvPr>
            <p:extLst>
              <p:ext uri="{D42A27DB-BD31-4B8C-83A1-F6EECF244321}">
                <p14:modId xmlns:p14="http://schemas.microsoft.com/office/powerpoint/2010/main" val="2388379099"/>
              </p:ext>
            </p:extLst>
          </p:nvPr>
        </p:nvGraphicFramePr>
        <p:xfrm>
          <a:off x="280766" y="2865118"/>
          <a:ext cx="11374940" cy="1005840"/>
        </p:xfrm>
        <a:graphic>
          <a:graphicData uri="http://schemas.openxmlformats.org/drawingml/2006/table">
            <a:tbl>
              <a:tblPr firstRow="1" bandRow="1">
                <a:tableStyleId>{5C22544A-7EE6-4342-B048-85BDC9FD1C3A}</a:tableStyleId>
              </a:tblPr>
              <a:tblGrid>
                <a:gridCol w="2274988">
                  <a:extLst>
                    <a:ext uri="{9D8B030D-6E8A-4147-A177-3AD203B41FA5}">
                      <a16:colId xmlns:a16="http://schemas.microsoft.com/office/drawing/2014/main" val="4277909742"/>
                    </a:ext>
                  </a:extLst>
                </a:gridCol>
                <a:gridCol w="2274988">
                  <a:extLst>
                    <a:ext uri="{9D8B030D-6E8A-4147-A177-3AD203B41FA5}">
                      <a16:colId xmlns:a16="http://schemas.microsoft.com/office/drawing/2014/main" val="1908543725"/>
                    </a:ext>
                  </a:extLst>
                </a:gridCol>
                <a:gridCol w="2274988">
                  <a:extLst>
                    <a:ext uri="{9D8B030D-6E8A-4147-A177-3AD203B41FA5}">
                      <a16:colId xmlns:a16="http://schemas.microsoft.com/office/drawing/2014/main" val="2674229706"/>
                    </a:ext>
                  </a:extLst>
                </a:gridCol>
                <a:gridCol w="2274988">
                  <a:extLst>
                    <a:ext uri="{9D8B030D-6E8A-4147-A177-3AD203B41FA5}">
                      <a16:colId xmlns:a16="http://schemas.microsoft.com/office/drawing/2014/main" val="4075396278"/>
                    </a:ext>
                  </a:extLst>
                </a:gridCol>
                <a:gridCol w="2274988">
                  <a:extLst>
                    <a:ext uri="{9D8B030D-6E8A-4147-A177-3AD203B41FA5}">
                      <a16:colId xmlns:a16="http://schemas.microsoft.com/office/drawing/2014/main" val="965296186"/>
                    </a:ext>
                  </a:extLst>
                </a:gridCol>
              </a:tblGrid>
              <a:tr h="370840">
                <a:tc>
                  <a:txBody>
                    <a:bodyPr/>
                    <a:lstStyle/>
                    <a:p>
                      <a:pPr algn="ctr"/>
                      <a:r>
                        <a:rPr lang="en-US" sz="1200" b="0" i="1">
                          <a:latin typeface="Century Gothic" panose="020B0502020202020204" pitchFamily="34" charset="0"/>
                        </a:rPr>
                        <a:t>Identify and educate at risk members</a:t>
                      </a:r>
                    </a:p>
                  </a:txBody>
                  <a:tcPr>
                    <a:solidFill>
                      <a:schemeClr val="accent3"/>
                    </a:solidFill>
                  </a:tcPr>
                </a:tc>
                <a:tc>
                  <a:txBody>
                    <a:bodyPr/>
                    <a:lstStyle/>
                    <a:p>
                      <a:pPr algn="ctr"/>
                      <a:r>
                        <a:rPr lang="en-US" sz="1200" b="0" i="1">
                          <a:latin typeface="Century Gothic" panose="020B0502020202020204" pitchFamily="34" charset="0"/>
                        </a:rPr>
                        <a:t>Actively engage and identify the service needs and care plans for the high-risk populations</a:t>
                      </a:r>
                    </a:p>
                  </a:txBody>
                  <a:tcPr/>
                </a:tc>
                <a:tc>
                  <a:txBody>
                    <a:bodyPr/>
                    <a:lstStyle/>
                    <a:p>
                      <a:pPr algn="ctr"/>
                      <a:r>
                        <a:rPr lang="en-US" sz="1200" b="0" i="1">
                          <a:latin typeface="Century Gothic" panose="020B0502020202020204" pitchFamily="34" charset="0"/>
                        </a:rPr>
                        <a:t>Effectively connect at risk or transitioning patients with needed care, encourage use of least cost most appropriate setting</a:t>
                      </a:r>
                    </a:p>
                  </a:txBody>
                  <a:tcPr>
                    <a:solidFill>
                      <a:schemeClr val="accent2"/>
                    </a:solidFill>
                  </a:tcPr>
                </a:tc>
                <a:tc>
                  <a:txBody>
                    <a:bodyPr/>
                    <a:lstStyle/>
                    <a:p>
                      <a:pPr algn="ctr"/>
                      <a:r>
                        <a:rPr lang="en-US" sz="1200" b="0" i="1">
                          <a:latin typeface="Century Gothic" panose="020B0502020202020204" pitchFamily="34" charset="0"/>
                        </a:rPr>
                        <a:t>Ensure seamless member transfers and PCP connections</a:t>
                      </a:r>
                    </a:p>
                  </a:txBody>
                  <a:tcPr>
                    <a:solidFill>
                      <a:schemeClr val="accent5"/>
                    </a:solidFill>
                  </a:tcPr>
                </a:tc>
                <a:tc>
                  <a:txBody>
                    <a:bodyPr/>
                    <a:lstStyle/>
                    <a:p>
                      <a:pPr algn="ctr"/>
                      <a:r>
                        <a:rPr lang="en-US" sz="1200" b="0" i="1" dirty="0">
                          <a:latin typeface="Century Gothic" panose="020B0502020202020204" pitchFamily="34" charset="0"/>
                        </a:rPr>
                        <a:t>Shared accountability and responsibility</a:t>
                      </a:r>
                    </a:p>
                  </a:txBody>
                  <a:tcPr>
                    <a:solidFill>
                      <a:srgbClr val="467C4E"/>
                    </a:solidFill>
                  </a:tcPr>
                </a:tc>
                <a:extLst>
                  <a:ext uri="{0D108BD9-81ED-4DB2-BD59-A6C34878D82A}">
                    <a16:rowId xmlns:a16="http://schemas.microsoft.com/office/drawing/2014/main" val="2175866137"/>
                  </a:ext>
                </a:extLst>
              </a:tr>
            </a:tbl>
          </a:graphicData>
        </a:graphic>
      </p:graphicFrame>
      <p:sp>
        <p:nvSpPr>
          <p:cNvPr id="9" name="Text Placeholder 7">
            <a:extLst>
              <a:ext uri="{FF2B5EF4-FFF2-40B4-BE49-F238E27FC236}">
                <a16:creationId xmlns:a16="http://schemas.microsoft.com/office/drawing/2014/main" id="{FDCA6442-76AA-414E-88FF-5129FA93041F}"/>
              </a:ext>
            </a:extLst>
          </p:cNvPr>
          <p:cNvSpPr>
            <a:spLocks noGrp="1"/>
          </p:cNvSpPr>
          <p:nvPr>
            <p:ph type="body" sz="quarter" idx="14"/>
          </p:nvPr>
        </p:nvSpPr>
        <p:spPr>
          <a:xfrm>
            <a:off x="-18985" y="725691"/>
            <a:ext cx="12229969" cy="536894"/>
          </a:xfrm>
          <a:solidFill>
            <a:srgbClr val="002060"/>
          </a:solidFill>
        </p:spPr>
        <p:txBody>
          <a:bodyPr>
            <a:noAutofit/>
          </a:bodyPr>
          <a:lstStyle/>
          <a:p>
            <a:r>
              <a:rPr lang="en-US">
                <a:latin typeface="Century Gothic" panose="020B0502020202020204" pitchFamily="34" charset="0"/>
              </a:rPr>
              <a:t>The team specified the current CP program and business processes in accordance with the framework below.  Using this framework, we then clarified program objectives, assessed current processes and identified opportunities for improvement </a:t>
            </a:r>
          </a:p>
        </p:txBody>
      </p:sp>
      <p:sp>
        <p:nvSpPr>
          <p:cNvPr id="4" name="TextBox 3">
            <a:extLst>
              <a:ext uri="{FF2B5EF4-FFF2-40B4-BE49-F238E27FC236}">
                <a16:creationId xmlns:a16="http://schemas.microsoft.com/office/drawing/2014/main" id="{B95D2CE9-31C1-1F41-9010-8FB214BD6267}"/>
              </a:ext>
            </a:extLst>
          </p:cNvPr>
          <p:cNvSpPr txBox="1"/>
          <p:nvPr/>
        </p:nvSpPr>
        <p:spPr>
          <a:xfrm>
            <a:off x="5395057" y="4100964"/>
            <a:ext cx="1381212" cy="338554"/>
          </a:xfrm>
          <a:prstGeom prst="rect">
            <a:avLst/>
          </a:prstGeom>
          <a:noFill/>
        </p:spPr>
        <p:txBody>
          <a:bodyPr wrap="none" rtlCol="0">
            <a:spAutoFit/>
          </a:bodyPr>
          <a:lstStyle/>
          <a:p>
            <a:r>
              <a:rPr lang="en-US" sz="1600" b="1" dirty="0"/>
              <a:t>Our Approach</a:t>
            </a:r>
          </a:p>
        </p:txBody>
      </p:sp>
      <p:sp>
        <p:nvSpPr>
          <p:cNvPr id="2" name="TextBox 1">
            <a:extLst>
              <a:ext uri="{FF2B5EF4-FFF2-40B4-BE49-F238E27FC236}">
                <a16:creationId xmlns:a16="http://schemas.microsoft.com/office/drawing/2014/main" id="{0E8A08D5-B50D-0648-B99D-B4BB237AF39B}"/>
              </a:ext>
            </a:extLst>
          </p:cNvPr>
          <p:cNvSpPr txBox="1"/>
          <p:nvPr/>
        </p:nvSpPr>
        <p:spPr>
          <a:xfrm>
            <a:off x="9358066" y="38336"/>
            <a:ext cx="2795834" cy="246221"/>
          </a:xfrm>
          <a:prstGeom prst="rect">
            <a:avLst/>
          </a:prstGeom>
          <a:noFill/>
          <a:ln>
            <a:solidFill>
              <a:schemeClr val="accent1"/>
            </a:solidFill>
          </a:ln>
        </p:spPr>
        <p:txBody>
          <a:bodyPr wrap="square" rtlCol="0">
            <a:spAutoFit/>
          </a:bodyPr>
          <a:lstStyle/>
          <a:p>
            <a:r>
              <a:rPr lang="en-US" sz="1000" dirty="0">
                <a:latin typeface="Century Gothic" panose="020B0502020202020204" pitchFamily="34" charset="0"/>
              </a:rPr>
              <a:t>A. Program Model Enhancements Process</a:t>
            </a:r>
          </a:p>
        </p:txBody>
      </p:sp>
      <p:sp>
        <p:nvSpPr>
          <p:cNvPr id="11" name="Slide Number Placeholder 3">
            <a:extLst>
              <a:ext uri="{FF2B5EF4-FFF2-40B4-BE49-F238E27FC236}">
                <a16:creationId xmlns:a16="http://schemas.microsoft.com/office/drawing/2014/main" id="{560A083A-8B18-A84F-A54C-54DC6666B982}"/>
              </a:ext>
            </a:extLst>
          </p:cNvPr>
          <p:cNvSpPr txBox="1">
            <a:spLocks/>
          </p:cNvSpPr>
          <p:nvPr/>
        </p:nvSpPr>
        <p:spPr>
          <a:xfrm>
            <a:off x="11399520" y="6432550"/>
            <a:ext cx="598414" cy="365125"/>
          </a:xfrm>
          <a:prstGeom prst="rect">
            <a:avLst/>
          </a:prstGeom>
        </p:spPr>
        <p:txBody>
          <a:bodyPr vert="horz" lIns="91440" tIns="45720" rIns="91440" bIns="45720" rtlCol="0"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5</a:t>
            </a:fld>
            <a:endParaRPr lang="en-US" dirty="0"/>
          </a:p>
        </p:txBody>
      </p:sp>
    </p:spTree>
    <p:extLst>
      <p:ext uri="{BB962C8B-B14F-4D97-AF65-F5344CB8AC3E}">
        <p14:creationId xmlns:p14="http://schemas.microsoft.com/office/powerpoint/2010/main" val="105811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EB22D6-9593-E74F-9092-ED9E0FD99627}"/>
              </a:ext>
            </a:extLst>
          </p:cNvPr>
          <p:cNvSpPr>
            <a:spLocks noGrp="1"/>
          </p:cNvSpPr>
          <p:nvPr>
            <p:ph type="title"/>
          </p:nvPr>
        </p:nvSpPr>
        <p:spPr/>
        <p:txBody>
          <a:bodyPr>
            <a:normAutofit/>
          </a:bodyPr>
          <a:lstStyle/>
          <a:p>
            <a:r>
              <a:rPr lang="en-US" sz="2800" b="0"/>
              <a:t>Current CP Program – Gaps and Opportunities</a:t>
            </a:r>
          </a:p>
        </p:txBody>
      </p:sp>
      <p:sp>
        <p:nvSpPr>
          <p:cNvPr id="9" name="Text Placeholder 7">
            <a:extLst>
              <a:ext uri="{FF2B5EF4-FFF2-40B4-BE49-F238E27FC236}">
                <a16:creationId xmlns:a16="http://schemas.microsoft.com/office/drawing/2014/main" id="{FDCA6442-76AA-414E-88FF-5129FA93041F}"/>
              </a:ext>
            </a:extLst>
          </p:cNvPr>
          <p:cNvSpPr>
            <a:spLocks noGrp="1"/>
          </p:cNvSpPr>
          <p:nvPr>
            <p:ph type="body" sz="quarter" idx="14"/>
          </p:nvPr>
        </p:nvSpPr>
        <p:spPr>
          <a:xfrm>
            <a:off x="0" y="761819"/>
            <a:ext cx="12191999" cy="728145"/>
          </a:xfrm>
          <a:solidFill>
            <a:srgbClr val="002060"/>
          </a:solidFill>
        </p:spPr>
        <p:txBody>
          <a:bodyPr anchor="ctr">
            <a:noAutofit/>
          </a:bodyPr>
          <a:lstStyle/>
          <a:p>
            <a:r>
              <a:rPr lang="en-US" dirty="0">
                <a:latin typeface="Century Gothic" panose="020B0502020202020204" pitchFamily="34" charset="0"/>
              </a:rPr>
              <a:t>Through several discussions with the working group, there were themes of different gaps that were evident in several of the issues identified.  </a:t>
            </a:r>
          </a:p>
        </p:txBody>
      </p:sp>
      <p:sp>
        <p:nvSpPr>
          <p:cNvPr id="6" name="TextBox 5">
            <a:extLst>
              <a:ext uri="{FF2B5EF4-FFF2-40B4-BE49-F238E27FC236}">
                <a16:creationId xmlns:a16="http://schemas.microsoft.com/office/drawing/2014/main" id="{6746F6BB-E46D-D342-9E8B-A58016D48385}"/>
              </a:ext>
            </a:extLst>
          </p:cNvPr>
          <p:cNvSpPr txBox="1"/>
          <p:nvPr/>
        </p:nvSpPr>
        <p:spPr>
          <a:xfrm>
            <a:off x="9358066" y="38336"/>
            <a:ext cx="2795834" cy="246221"/>
          </a:xfrm>
          <a:prstGeom prst="rect">
            <a:avLst/>
          </a:prstGeom>
          <a:noFill/>
          <a:ln>
            <a:solidFill>
              <a:schemeClr val="accent1"/>
            </a:solidFill>
          </a:ln>
        </p:spPr>
        <p:txBody>
          <a:bodyPr wrap="square" rtlCol="0">
            <a:spAutoFit/>
          </a:bodyPr>
          <a:lstStyle/>
          <a:p>
            <a:r>
              <a:rPr lang="en-US" sz="1000" dirty="0">
                <a:latin typeface="Century Gothic" panose="020B0502020202020204" pitchFamily="34" charset="0"/>
              </a:rPr>
              <a:t>A. Program Model Enhancements Process</a:t>
            </a:r>
          </a:p>
        </p:txBody>
      </p:sp>
      <p:sp>
        <p:nvSpPr>
          <p:cNvPr id="7" name="Slide Number Placeholder 3">
            <a:extLst>
              <a:ext uri="{FF2B5EF4-FFF2-40B4-BE49-F238E27FC236}">
                <a16:creationId xmlns:a16="http://schemas.microsoft.com/office/drawing/2014/main" id="{CC68F25E-497E-8242-899A-08DDE689BCFF}"/>
              </a:ext>
            </a:extLst>
          </p:cNvPr>
          <p:cNvSpPr txBox="1">
            <a:spLocks/>
          </p:cNvSpPr>
          <p:nvPr/>
        </p:nvSpPr>
        <p:spPr>
          <a:xfrm>
            <a:off x="11399520" y="6432550"/>
            <a:ext cx="598414" cy="365125"/>
          </a:xfrm>
          <a:prstGeom prst="rect">
            <a:avLst/>
          </a:prstGeom>
        </p:spPr>
        <p:txBody>
          <a:bodyPr vert="horz" lIns="91440" tIns="45720" rIns="91440" bIns="45720" rtlCol="0"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6</a:t>
            </a:fld>
            <a:endParaRPr lang="en-US" dirty="0"/>
          </a:p>
        </p:txBody>
      </p:sp>
      <p:graphicFrame>
        <p:nvGraphicFramePr>
          <p:cNvPr id="8" name="Table 7">
            <a:extLst>
              <a:ext uri="{FF2B5EF4-FFF2-40B4-BE49-F238E27FC236}">
                <a16:creationId xmlns:a16="http://schemas.microsoft.com/office/drawing/2014/main" id="{025ACD49-D04F-C24B-9C9D-849ABDF8D746}"/>
              </a:ext>
            </a:extLst>
          </p:cNvPr>
          <p:cNvGraphicFramePr>
            <a:graphicFrameLocks noGrp="1"/>
          </p:cNvGraphicFramePr>
          <p:nvPr>
            <p:extLst>
              <p:ext uri="{D42A27DB-BD31-4B8C-83A1-F6EECF244321}">
                <p14:modId xmlns:p14="http://schemas.microsoft.com/office/powerpoint/2010/main" val="950906609"/>
              </p:ext>
            </p:extLst>
          </p:nvPr>
        </p:nvGraphicFramePr>
        <p:xfrm>
          <a:off x="528576" y="1761553"/>
          <a:ext cx="11134845" cy="4399408"/>
        </p:xfrm>
        <a:graphic>
          <a:graphicData uri="http://schemas.openxmlformats.org/drawingml/2006/table">
            <a:tbl>
              <a:tblPr firstRow="1" bandRow="1">
                <a:tableStyleId>{5C22544A-7EE6-4342-B048-85BDC9FD1C3A}</a:tableStyleId>
              </a:tblPr>
              <a:tblGrid>
                <a:gridCol w="11134845">
                  <a:extLst>
                    <a:ext uri="{9D8B030D-6E8A-4147-A177-3AD203B41FA5}">
                      <a16:colId xmlns:a16="http://schemas.microsoft.com/office/drawing/2014/main" val="3654470151"/>
                    </a:ext>
                  </a:extLst>
                </a:gridCol>
              </a:tblGrid>
              <a:tr h="569427">
                <a:tc>
                  <a:txBody>
                    <a:bodyPr/>
                    <a:lstStyle/>
                    <a:p>
                      <a:pPr algn="ctr"/>
                      <a:r>
                        <a:rPr lang="en-US" sz="1800" dirty="0"/>
                        <a:t>Current Program Assessment: Gaps and Opportunities</a:t>
                      </a:r>
                    </a:p>
                  </a:txBody>
                  <a:tcPr anchor="ctr"/>
                </a:tc>
                <a:extLst>
                  <a:ext uri="{0D108BD9-81ED-4DB2-BD59-A6C34878D82A}">
                    <a16:rowId xmlns:a16="http://schemas.microsoft.com/office/drawing/2014/main" val="98492536"/>
                  </a:ext>
                </a:extLst>
              </a:tr>
              <a:tr h="569427">
                <a:tc>
                  <a:txBody>
                    <a:bodyPr/>
                    <a:lstStyle/>
                    <a:p>
                      <a:pPr marL="285750" indent="-285750">
                        <a:buFont typeface="Arial" panose="020B0604020202020204" pitchFamily="34" charset="0"/>
                        <a:buChar char="•"/>
                      </a:pPr>
                      <a:r>
                        <a:rPr lang="en-US" sz="1800" dirty="0"/>
                        <a:t>Difficulty reaching members because of outdated</a:t>
                      </a:r>
                      <a:r>
                        <a:rPr lang="en-US" sz="1800" dirty="0">
                          <a:solidFill>
                            <a:schemeClr val="tx1"/>
                          </a:solidFill>
                        </a:rPr>
                        <a:t>/incorrect </a:t>
                      </a:r>
                      <a:r>
                        <a:rPr lang="en-US" sz="1800" dirty="0"/>
                        <a:t>demographics</a:t>
                      </a:r>
                    </a:p>
                  </a:txBody>
                  <a:tcPr anchor="ctr"/>
                </a:tc>
                <a:extLst>
                  <a:ext uri="{0D108BD9-81ED-4DB2-BD59-A6C34878D82A}">
                    <a16:rowId xmlns:a16="http://schemas.microsoft.com/office/drawing/2014/main" val="1448448077"/>
                  </a:ext>
                </a:extLst>
              </a:tr>
              <a:tr h="569427">
                <a:tc>
                  <a:txBody>
                    <a:bodyPr/>
                    <a:lstStyle/>
                    <a:p>
                      <a:pPr marL="285750" indent="-285750">
                        <a:buFont typeface="Arial" panose="020B0604020202020204" pitchFamily="34" charset="0"/>
                        <a:buChar char="•"/>
                      </a:pPr>
                      <a:r>
                        <a:rPr lang="en-US" sz="1800" dirty="0"/>
                        <a:t>Lag between assignment and engagement that can slow process down</a:t>
                      </a:r>
                    </a:p>
                  </a:txBody>
                  <a:tcPr anchor="ctr"/>
                </a:tc>
                <a:extLst>
                  <a:ext uri="{0D108BD9-81ED-4DB2-BD59-A6C34878D82A}">
                    <a16:rowId xmlns:a16="http://schemas.microsoft.com/office/drawing/2014/main" val="1617295641"/>
                  </a:ext>
                </a:extLst>
              </a:tr>
              <a:tr h="569427">
                <a:tc>
                  <a:txBody>
                    <a:bodyPr/>
                    <a:lstStyle/>
                    <a:p>
                      <a:pPr marL="285750" indent="-285750">
                        <a:buFont typeface="Arial" panose="020B0604020202020204" pitchFamily="34" charset="0"/>
                        <a:buChar char="•"/>
                      </a:pPr>
                      <a:r>
                        <a:rPr lang="en-US" sz="1800"/>
                        <a:t>Low member engagement with the CP program (currently about 50% of eligible members)</a:t>
                      </a:r>
                    </a:p>
                  </a:txBody>
                  <a:tcPr anchor="ctr"/>
                </a:tc>
                <a:extLst>
                  <a:ext uri="{0D108BD9-81ED-4DB2-BD59-A6C34878D82A}">
                    <a16:rowId xmlns:a16="http://schemas.microsoft.com/office/drawing/2014/main" val="592845517"/>
                  </a:ext>
                </a:extLst>
              </a:tr>
              <a:tr h="569427">
                <a:tc>
                  <a:txBody>
                    <a:bodyPr/>
                    <a:lstStyle/>
                    <a:p>
                      <a:pPr marL="285750" indent="-285750">
                        <a:buFont typeface="Arial" panose="020B0604020202020204" pitchFamily="34" charset="0"/>
                        <a:buChar char="•"/>
                      </a:pPr>
                      <a:r>
                        <a:rPr lang="en-US" sz="1800"/>
                        <a:t>Difficulty getting buy in from member PCP providers</a:t>
                      </a:r>
                    </a:p>
                  </a:txBody>
                  <a:tcPr anchor="ctr"/>
                </a:tc>
                <a:extLst>
                  <a:ext uri="{0D108BD9-81ED-4DB2-BD59-A6C34878D82A}">
                    <a16:rowId xmlns:a16="http://schemas.microsoft.com/office/drawing/2014/main" val="2972140795"/>
                  </a:ext>
                </a:extLst>
              </a:tr>
              <a:tr h="569427">
                <a:tc>
                  <a:txBody>
                    <a:bodyPr/>
                    <a:lstStyle/>
                    <a:p>
                      <a:pPr marL="285750" indent="-285750">
                        <a:buFont typeface="Arial" panose="020B0604020202020204" pitchFamily="34" charset="0"/>
                        <a:buChar char="•"/>
                      </a:pPr>
                      <a:r>
                        <a:rPr lang="en-US" sz="1800" dirty="0"/>
                        <a:t>Lack of information sharing/coordination between different entities which can cause delays and misinformation </a:t>
                      </a:r>
                    </a:p>
                  </a:txBody>
                  <a:tcPr anchor="ctr"/>
                </a:tc>
                <a:extLst>
                  <a:ext uri="{0D108BD9-81ED-4DB2-BD59-A6C34878D82A}">
                    <a16:rowId xmlns:a16="http://schemas.microsoft.com/office/drawing/2014/main" val="67903523"/>
                  </a:ext>
                </a:extLst>
              </a:tr>
              <a:tr h="982846">
                <a:tc>
                  <a:txBody>
                    <a:bodyPr/>
                    <a:lstStyle/>
                    <a:p>
                      <a:pPr marL="285750" indent="-285750">
                        <a:buFont typeface="Arial" panose="020B0604020202020204" pitchFamily="34" charset="0"/>
                        <a:buChar char="•"/>
                      </a:pPr>
                      <a:r>
                        <a:rPr lang="en-US" sz="1800" dirty="0"/>
                        <a:t>Need for better coordination of care for members transitioning from one setting – such as the ED – to another – such as home</a:t>
                      </a:r>
                    </a:p>
                  </a:txBody>
                  <a:tcPr anchor="ctr"/>
                </a:tc>
                <a:extLst>
                  <a:ext uri="{0D108BD9-81ED-4DB2-BD59-A6C34878D82A}">
                    <a16:rowId xmlns:a16="http://schemas.microsoft.com/office/drawing/2014/main" val="705266528"/>
                  </a:ext>
                </a:extLst>
              </a:tr>
            </a:tbl>
          </a:graphicData>
        </a:graphic>
      </p:graphicFrame>
    </p:spTree>
    <p:extLst>
      <p:ext uri="{BB962C8B-B14F-4D97-AF65-F5344CB8AC3E}">
        <p14:creationId xmlns:p14="http://schemas.microsoft.com/office/powerpoint/2010/main" val="5144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C625C44-1C33-B247-90BC-5C936EF2055B}"/>
              </a:ext>
            </a:extLst>
          </p:cNvPr>
          <p:cNvSpPr/>
          <p:nvPr/>
        </p:nvSpPr>
        <p:spPr>
          <a:xfrm>
            <a:off x="8878203" y="3399456"/>
            <a:ext cx="3180472" cy="2412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3A5806C-60B8-DD42-A656-D9CDE0564523}"/>
              </a:ext>
            </a:extLst>
          </p:cNvPr>
          <p:cNvSpPr/>
          <p:nvPr/>
        </p:nvSpPr>
        <p:spPr>
          <a:xfrm>
            <a:off x="5797641" y="4476978"/>
            <a:ext cx="2640347" cy="7524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FDE08F1-279A-344C-B6E4-F5FBDCAAE94E}"/>
              </a:ext>
            </a:extLst>
          </p:cNvPr>
          <p:cNvSpPr/>
          <p:nvPr/>
        </p:nvSpPr>
        <p:spPr>
          <a:xfrm>
            <a:off x="6157964" y="1149573"/>
            <a:ext cx="2400111" cy="3651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Group of women with solid fill">
            <a:extLst>
              <a:ext uri="{FF2B5EF4-FFF2-40B4-BE49-F238E27FC236}">
                <a16:creationId xmlns:a16="http://schemas.microsoft.com/office/drawing/2014/main" id="{39550266-6527-D94C-813C-C2F5B95486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9740" y="1507034"/>
            <a:ext cx="914400" cy="914400"/>
          </a:xfrm>
          <a:prstGeom prst="rect">
            <a:avLst/>
          </a:prstGeom>
        </p:spPr>
      </p:pic>
      <p:pic>
        <p:nvPicPr>
          <p:cNvPr id="8" name="Graphic 7" descr="Circles with arrows outline">
            <a:extLst>
              <a:ext uri="{FF2B5EF4-FFF2-40B4-BE49-F238E27FC236}">
                <a16:creationId xmlns:a16="http://schemas.microsoft.com/office/drawing/2014/main" id="{5316A0E6-DB2C-5C4E-AFEE-0BADA2A059D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326316" y="1548314"/>
            <a:ext cx="914400" cy="914400"/>
          </a:xfrm>
          <a:prstGeom prst="rect">
            <a:avLst/>
          </a:prstGeom>
        </p:spPr>
      </p:pic>
      <p:pic>
        <p:nvPicPr>
          <p:cNvPr id="10" name="Graphic 9" descr="Internet with solid fill">
            <a:extLst>
              <a:ext uri="{FF2B5EF4-FFF2-40B4-BE49-F238E27FC236}">
                <a16:creationId xmlns:a16="http://schemas.microsoft.com/office/drawing/2014/main" id="{E2C10174-697D-F446-AC42-E50A3076E0C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031605" y="1574818"/>
            <a:ext cx="914400" cy="914400"/>
          </a:xfrm>
          <a:prstGeom prst="rect">
            <a:avLst/>
          </a:prstGeom>
        </p:spPr>
      </p:pic>
      <p:graphicFrame>
        <p:nvGraphicFramePr>
          <p:cNvPr id="2" name="Table 4">
            <a:extLst>
              <a:ext uri="{FF2B5EF4-FFF2-40B4-BE49-F238E27FC236}">
                <a16:creationId xmlns:a16="http://schemas.microsoft.com/office/drawing/2014/main" id="{E5132285-7795-204E-A999-B4CB3D1314EE}"/>
              </a:ext>
            </a:extLst>
          </p:cNvPr>
          <p:cNvGraphicFramePr>
            <a:graphicFrameLocks noGrp="1"/>
          </p:cNvGraphicFramePr>
          <p:nvPr/>
        </p:nvGraphicFramePr>
        <p:xfrm>
          <a:off x="174149" y="2440868"/>
          <a:ext cx="2645931" cy="3224946"/>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52944443"/>
                    </a:ext>
                  </a:extLst>
                </a:gridCol>
                <a:gridCol w="2229371">
                  <a:extLst>
                    <a:ext uri="{9D8B030D-6E8A-4147-A177-3AD203B41FA5}">
                      <a16:colId xmlns:a16="http://schemas.microsoft.com/office/drawing/2014/main" val="2113441660"/>
                    </a:ext>
                  </a:extLst>
                </a:gridCol>
                <a:gridCol w="208280">
                  <a:extLst>
                    <a:ext uri="{9D8B030D-6E8A-4147-A177-3AD203B41FA5}">
                      <a16:colId xmlns:a16="http://schemas.microsoft.com/office/drawing/2014/main" val="995966122"/>
                    </a:ext>
                  </a:extLst>
                </a:gridCol>
              </a:tblGrid>
              <a:tr h="378710">
                <a:tc>
                  <a:txBody>
                    <a:bodyPr/>
                    <a:lstStyle/>
                    <a:p>
                      <a:pPr algn="ctr"/>
                      <a:endParaRPr lang="en-US">
                        <a:latin typeface="Century Gothic" panose="020B0502020202020204" pitchFamily="34" charset="0"/>
                      </a:endParaRPr>
                    </a:p>
                  </a:txBody>
                  <a:tcPr>
                    <a:noFill/>
                  </a:tcPr>
                </a:tc>
                <a:tc>
                  <a:txBody>
                    <a:bodyPr/>
                    <a:lstStyle/>
                    <a:p>
                      <a:pPr algn="ctr"/>
                      <a:r>
                        <a:rPr lang="en-US">
                          <a:latin typeface="Century Gothic" panose="020B0502020202020204" pitchFamily="34" charset="0"/>
                        </a:rPr>
                        <a:t>People</a:t>
                      </a:r>
                    </a:p>
                  </a:txBody>
                  <a:tcPr/>
                </a:tc>
                <a:tc>
                  <a:txBody>
                    <a:bodyPr/>
                    <a:lstStyle/>
                    <a:p>
                      <a:pPr algn="ctr"/>
                      <a:endParaRPr lang="en-US" sz="1100">
                        <a:latin typeface="Century Gothic" panose="020B0502020202020204" pitchFamily="34" charset="0"/>
                      </a:endParaRPr>
                    </a:p>
                  </a:txBody>
                  <a:tcPr>
                    <a:noFill/>
                  </a:tcPr>
                </a:tc>
                <a:extLst>
                  <a:ext uri="{0D108BD9-81ED-4DB2-BD59-A6C34878D82A}">
                    <a16:rowId xmlns:a16="http://schemas.microsoft.com/office/drawing/2014/main" val="3151228078"/>
                  </a:ext>
                </a:extLst>
              </a:tr>
              <a:tr h="1438060">
                <a:tc>
                  <a:txBody>
                    <a:bodyPr/>
                    <a:lstStyle/>
                    <a:p>
                      <a:pPr marL="0" marR="0">
                        <a:lnSpc>
                          <a:spcPct val="90000"/>
                        </a:lnSpc>
                        <a:spcBef>
                          <a:spcPts val="400"/>
                        </a:spcBef>
                        <a:spcAft>
                          <a:spcPts val="400"/>
                        </a:spcAft>
                      </a:pPr>
                      <a:endParaRPr lang="en-US" sz="1200" b="0">
                        <a:effectLst/>
                        <a:latin typeface="Century Gothic" panose="020B0502020202020204" pitchFamily="34" charset="0"/>
                      </a:endParaRPr>
                    </a:p>
                  </a:txBody>
                  <a:tcPr>
                    <a:noFill/>
                  </a:tcPr>
                </a:tc>
                <a:tc>
                  <a:txBody>
                    <a:bodyPr/>
                    <a:lstStyle/>
                    <a:p>
                      <a:pPr marL="0" marR="0">
                        <a:lnSpc>
                          <a:spcPct val="90000"/>
                        </a:lnSpc>
                        <a:spcBef>
                          <a:spcPts val="400"/>
                        </a:spcBef>
                        <a:spcAft>
                          <a:spcPts val="400"/>
                        </a:spcAft>
                      </a:pPr>
                      <a:r>
                        <a:rPr lang="en-US" sz="1200" b="1">
                          <a:effectLst/>
                          <a:latin typeface="Century Gothic" panose="020B0502020202020204" pitchFamily="34" charset="0"/>
                        </a:rPr>
                        <a:t>1. </a:t>
                      </a:r>
                      <a:r>
                        <a:rPr lang="en-US" sz="1200" b="0">
                          <a:effectLst/>
                          <a:latin typeface="Century Gothic" panose="020B0502020202020204" pitchFamily="34" charset="0"/>
                        </a:rPr>
                        <a:t>Develop ED pilot program to make real time connections with CPs by working with Steward affiliated hospitals in conjunction with BH and Inpatient Care Management teams</a:t>
                      </a:r>
                      <a:endParaRPr lang="en-US" sz="1200" b="0" strike="sngStrike">
                        <a:effectLst/>
                        <a:latin typeface="Century Gothic" panose="020B0502020202020204" pitchFamily="34" charset="0"/>
                      </a:endParaRPr>
                    </a:p>
                  </a:txBody>
                  <a:tcPr>
                    <a:solidFill>
                      <a:schemeClr val="accent3">
                        <a:lumMod val="20000"/>
                        <a:lumOff val="80000"/>
                      </a:schemeClr>
                    </a:solidFill>
                  </a:tcPr>
                </a:tc>
                <a:tc>
                  <a:txBody>
                    <a:bodyPr/>
                    <a:lstStyle/>
                    <a:p>
                      <a:pPr marL="0" marR="0">
                        <a:lnSpc>
                          <a:spcPct val="90000"/>
                        </a:lnSpc>
                        <a:spcBef>
                          <a:spcPts val="400"/>
                        </a:spcBef>
                        <a:spcAft>
                          <a:spcPts val="400"/>
                        </a:spcAft>
                      </a:pPr>
                      <a:endParaRPr lang="en-US" sz="900" b="0">
                        <a:effectLst/>
                        <a:latin typeface="Century Gothic" panose="020B0502020202020204" pitchFamily="34" charset="0"/>
                      </a:endParaRPr>
                    </a:p>
                  </a:txBody>
                  <a:tcPr>
                    <a:noFill/>
                  </a:tcPr>
                </a:tc>
                <a:extLst>
                  <a:ext uri="{0D108BD9-81ED-4DB2-BD59-A6C34878D82A}">
                    <a16:rowId xmlns:a16="http://schemas.microsoft.com/office/drawing/2014/main" val="2348045987"/>
                  </a:ext>
                </a:extLst>
              </a:tr>
              <a:tr h="1269975">
                <a:tc>
                  <a:txBody>
                    <a:bodyPr/>
                    <a:lstStyle/>
                    <a:p>
                      <a:pPr marL="0" marR="0">
                        <a:lnSpc>
                          <a:spcPct val="90000"/>
                        </a:lnSpc>
                        <a:spcBef>
                          <a:spcPts val="400"/>
                        </a:spcBef>
                        <a:spcAft>
                          <a:spcPts val="400"/>
                        </a:spcAft>
                      </a:pPr>
                      <a:endParaRPr lang="en-US" sz="1200" b="0" dirty="0">
                        <a:effectLst/>
                        <a:latin typeface="Century Gothic" panose="020B0502020202020204" pitchFamily="34" charset="0"/>
                      </a:endParaRPr>
                    </a:p>
                  </a:txBody>
                  <a:tcPr>
                    <a:solidFill>
                      <a:schemeClr val="accent2"/>
                    </a:solidFill>
                  </a:tcPr>
                </a:tc>
                <a:tc>
                  <a:txBody>
                    <a:bodyPr/>
                    <a:lstStyle/>
                    <a:p>
                      <a:pPr marL="0" marR="0">
                        <a:lnSpc>
                          <a:spcPct val="90000"/>
                        </a:lnSpc>
                        <a:spcBef>
                          <a:spcPts val="400"/>
                        </a:spcBef>
                        <a:spcAft>
                          <a:spcPts val="400"/>
                        </a:spcAft>
                      </a:pPr>
                      <a:r>
                        <a:rPr lang="en-US" sz="1200" b="1">
                          <a:effectLst/>
                          <a:latin typeface="Century Gothic" panose="020B0502020202020204" pitchFamily="34" charset="0"/>
                        </a:rPr>
                        <a:t>2. </a:t>
                      </a:r>
                      <a:r>
                        <a:rPr lang="en-US" sz="1200" b="0">
                          <a:effectLst/>
                          <a:latin typeface="Century Gothic" panose="020B0502020202020204" pitchFamily="34" charset="0"/>
                        </a:rPr>
                        <a:t>Train Steward staff and CPs on culturally responsive care and racial/multicultural diversity by utilizing training that is being developed and rolling out across CP and PCP networks</a:t>
                      </a:r>
                    </a:p>
                  </a:txBody>
                  <a:tcPr>
                    <a:solidFill>
                      <a:schemeClr val="accent1">
                        <a:lumMod val="40000"/>
                        <a:lumOff val="60000"/>
                      </a:schemeClr>
                    </a:solidFill>
                  </a:tcPr>
                </a:tc>
                <a:tc>
                  <a:txBody>
                    <a:bodyPr/>
                    <a:lstStyle/>
                    <a:p>
                      <a:pPr marL="0" marR="0">
                        <a:lnSpc>
                          <a:spcPct val="90000"/>
                        </a:lnSpc>
                        <a:spcBef>
                          <a:spcPts val="400"/>
                        </a:spcBef>
                        <a:spcAft>
                          <a:spcPts val="400"/>
                        </a:spcAft>
                      </a:pPr>
                      <a:endParaRPr lang="en-US" sz="900" b="0" dirty="0">
                        <a:effectLst/>
                        <a:latin typeface="Century Gothic" panose="020B0502020202020204" pitchFamily="34" charset="0"/>
                      </a:endParaRPr>
                    </a:p>
                  </a:txBody>
                  <a:tcPr>
                    <a:solidFill>
                      <a:schemeClr val="accent2"/>
                    </a:solidFill>
                  </a:tcPr>
                </a:tc>
                <a:extLst>
                  <a:ext uri="{0D108BD9-81ED-4DB2-BD59-A6C34878D82A}">
                    <a16:rowId xmlns:a16="http://schemas.microsoft.com/office/drawing/2014/main" val="2490850766"/>
                  </a:ext>
                </a:extLst>
              </a:tr>
            </a:tbl>
          </a:graphicData>
        </a:graphic>
      </p:graphicFrame>
      <p:graphicFrame>
        <p:nvGraphicFramePr>
          <p:cNvPr id="11" name="Table 4">
            <a:extLst>
              <a:ext uri="{FF2B5EF4-FFF2-40B4-BE49-F238E27FC236}">
                <a16:creationId xmlns:a16="http://schemas.microsoft.com/office/drawing/2014/main" id="{BC00E9F4-2077-264F-B450-9C1AFC4E2E37}"/>
              </a:ext>
            </a:extLst>
          </p:cNvPr>
          <p:cNvGraphicFramePr>
            <a:graphicFrameLocks noGrp="1"/>
          </p:cNvGraphicFramePr>
          <p:nvPr>
            <p:extLst>
              <p:ext uri="{D42A27DB-BD31-4B8C-83A1-F6EECF244321}">
                <p14:modId xmlns:p14="http://schemas.microsoft.com/office/powerpoint/2010/main" val="1936633839"/>
              </p:ext>
            </p:extLst>
          </p:nvPr>
        </p:nvGraphicFramePr>
        <p:xfrm>
          <a:off x="3267479" y="2450242"/>
          <a:ext cx="2400111" cy="2291080"/>
        </p:xfrm>
        <a:graphic>
          <a:graphicData uri="http://schemas.openxmlformats.org/drawingml/2006/table">
            <a:tbl>
              <a:tblPr firstRow="1" bandRow="1">
                <a:tableStyleId>{F5AB1C69-6EDB-4FF4-983F-18BD219EF322}</a:tableStyleId>
              </a:tblPr>
              <a:tblGrid>
                <a:gridCol w="2400111">
                  <a:extLst>
                    <a:ext uri="{9D8B030D-6E8A-4147-A177-3AD203B41FA5}">
                      <a16:colId xmlns:a16="http://schemas.microsoft.com/office/drawing/2014/main" val="2113441660"/>
                    </a:ext>
                  </a:extLst>
                </a:gridCol>
              </a:tblGrid>
              <a:tr h="370840">
                <a:tc>
                  <a:txBody>
                    <a:bodyPr/>
                    <a:lstStyle/>
                    <a:p>
                      <a:pPr algn="ctr">
                        <a:lnSpc>
                          <a:spcPct val="90000"/>
                        </a:lnSpc>
                        <a:spcBef>
                          <a:spcPts val="400"/>
                        </a:spcBef>
                        <a:spcAft>
                          <a:spcPts val="400"/>
                        </a:spcAft>
                      </a:pPr>
                      <a:r>
                        <a:rPr lang="en-US" dirty="0">
                          <a:latin typeface="Century Gothic" panose="020B0502020202020204" pitchFamily="34" charset="0"/>
                        </a:rPr>
                        <a:t>Process: CPs</a:t>
                      </a:r>
                    </a:p>
                  </a:txBody>
                  <a:tcPr/>
                </a:tc>
                <a:extLst>
                  <a:ext uri="{0D108BD9-81ED-4DB2-BD59-A6C34878D82A}">
                    <a16:rowId xmlns:a16="http://schemas.microsoft.com/office/drawing/2014/main" val="3151228078"/>
                  </a:ext>
                </a:extLst>
              </a:tr>
              <a:tr h="370840">
                <a:tc>
                  <a:txBody>
                    <a:bodyPr/>
                    <a:lstStyle/>
                    <a:p>
                      <a:pPr marL="0" marR="0">
                        <a:lnSpc>
                          <a:spcPct val="90000"/>
                        </a:lnSpc>
                        <a:spcBef>
                          <a:spcPts val="400"/>
                        </a:spcBef>
                        <a:spcAft>
                          <a:spcPts val="400"/>
                        </a:spcAft>
                      </a:pPr>
                      <a:r>
                        <a:rPr lang="en-US" sz="1200" b="1" dirty="0">
                          <a:effectLst/>
                          <a:latin typeface="Century Gothic" panose="020B0502020202020204" pitchFamily="34" charset="0"/>
                        </a:rPr>
                        <a:t>3. </a:t>
                      </a:r>
                      <a:r>
                        <a:rPr lang="en-US" sz="1200" dirty="0">
                          <a:effectLst/>
                          <a:latin typeface="Century Gothic" panose="020B0502020202020204" pitchFamily="34" charset="0"/>
                        </a:rPr>
                        <a:t>Scale </a:t>
                      </a:r>
                      <a:r>
                        <a:rPr lang="en-US" sz="1200" dirty="0">
                          <a:solidFill>
                            <a:schemeClr val="tx1"/>
                          </a:solidFill>
                          <a:effectLst/>
                          <a:latin typeface="Century Gothic" panose="020B0502020202020204" pitchFamily="34" charset="0"/>
                        </a:rPr>
                        <a:t>BHCP &amp; RN Liaison </a:t>
                      </a:r>
                      <a:r>
                        <a:rPr lang="en-US" sz="1200" dirty="0">
                          <a:effectLst/>
                          <a:latin typeface="Century Gothic" panose="020B0502020202020204" pitchFamily="34" charset="0"/>
                        </a:rPr>
                        <a:t>program</a:t>
                      </a:r>
                    </a:p>
                  </a:txBody>
                  <a:tcPr>
                    <a:solidFill>
                      <a:schemeClr val="accent3">
                        <a:lumMod val="20000"/>
                        <a:lumOff val="80000"/>
                      </a:schemeClr>
                    </a:solidFill>
                  </a:tcPr>
                </a:tc>
                <a:extLst>
                  <a:ext uri="{0D108BD9-81ED-4DB2-BD59-A6C34878D82A}">
                    <a16:rowId xmlns:a16="http://schemas.microsoft.com/office/drawing/2014/main" val="2348045987"/>
                  </a:ext>
                </a:extLst>
              </a:tr>
              <a:tr h="370840">
                <a:tc>
                  <a:txBody>
                    <a:bodyPr/>
                    <a:lstStyle/>
                    <a:p>
                      <a:pPr marL="0" marR="0">
                        <a:lnSpc>
                          <a:spcPct val="90000"/>
                        </a:lnSpc>
                        <a:spcBef>
                          <a:spcPts val="400"/>
                        </a:spcBef>
                        <a:spcAft>
                          <a:spcPts val="400"/>
                        </a:spcAft>
                      </a:pPr>
                      <a:r>
                        <a:rPr lang="en-US" sz="1200" b="1" dirty="0">
                          <a:effectLst/>
                          <a:latin typeface="Century Gothic" panose="020B0502020202020204" pitchFamily="34" charset="0"/>
                        </a:rPr>
                        <a:t>4. </a:t>
                      </a:r>
                      <a:r>
                        <a:rPr lang="en-US" sz="1200" dirty="0">
                          <a:effectLst/>
                          <a:latin typeface="Century Gothic" panose="020B0502020202020204" pitchFamily="34" charset="0"/>
                        </a:rPr>
                        <a:t>Identify and implement a transition team model in order to actively monitor and pursue cases based on real time data</a:t>
                      </a:r>
                      <a:endParaRPr lang="en-US" sz="1200" dirty="0">
                        <a:effectLst/>
                        <a:latin typeface="Century Gothic" panose="020B0502020202020204" pitchFamily="34" charset="0"/>
                        <a:ea typeface="Calibri" panose="020F0502020204030204" pitchFamily="34" charset="0"/>
                        <a:cs typeface="Times New Roman" panose="02020603050405020304" pitchFamily="18" charset="0"/>
                      </a:endParaRPr>
                    </a:p>
                  </a:txBody>
                  <a:tcPr>
                    <a:solidFill>
                      <a:schemeClr val="accent3">
                        <a:lumMod val="40000"/>
                        <a:lumOff val="60000"/>
                      </a:schemeClr>
                    </a:solidFill>
                  </a:tcPr>
                </a:tc>
                <a:extLst>
                  <a:ext uri="{0D108BD9-81ED-4DB2-BD59-A6C34878D82A}">
                    <a16:rowId xmlns:a16="http://schemas.microsoft.com/office/drawing/2014/main" val="2490850766"/>
                  </a:ext>
                </a:extLst>
              </a:tr>
              <a:tr h="370840">
                <a:tc>
                  <a:txBody>
                    <a:bodyPr/>
                    <a:lstStyle/>
                    <a:p>
                      <a:pPr marL="0" marR="0" lvl="0" indent="0" algn="l" defTabSz="914400" rtl="0" eaLnBrk="1" fontAlgn="auto" latinLnBrk="0" hangingPunct="1">
                        <a:lnSpc>
                          <a:spcPct val="90000"/>
                        </a:lnSpc>
                        <a:spcBef>
                          <a:spcPts val="400"/>
                        </a:spcBef>
                        <a:spcAft>
                          <a:spcPts val="400"/>
                        </a:spcAft>
                        <a:buClrTx/>
                        <a:buSzTx/>
                        <a:buFontTx/>
                        <a:buNone/>
                        <a:tabLst/>
                        <a:defRPr/>
                      </a:pPr>
                      <a:r>
                        <a:rPr lang="en-US" sz="1200" b="1" dirty="0">
                          <a:effectLst/>
                          <a:latin typeface="Century Gothic" panose="020B0502020202020204" pitchFamily="34" charset="0"/>
                        </a:rPr>
                        <a:t>5. </a:t>
                      </a:r>
                      <a:r>
                        <a:rPr lang="en-US" sz="1200" dirty="0">
                          <a:effectLst/>
                          <a:latin typeface="Century Gothic" panose="020B0502020202020204" pitchFamily="34" charset="0"/>
                        </a:rPr>
                        <a:t>Establish disenrollment processes that balances member and fiscal needs</a:t>
                      </a:r>
                    </a:p>
                  </a:txBody>
                  <a:tcPr>
                    <a:solidFill>
                      <a:schemeClr val="accent3">
                        <a:lumMod val="40000"/>
                        <a:lumOff val="60000"/>
                      </a:schemeClr>
                    </a:solidFill>
                  </a:tcPr>
                </a:tc>
                <a:extLst>
                  <a:ext uri="{0D108BD9-81ED-4DB2-BD59-A6C34878D82A}">
                    <a16:rowId xmlns:a16="http://schemas.microsoft.com/office/drawing/2014/main" val="599522311"/>
                  </a:ext>
                </a:extLst>
              </a:tr>
            </a:tbl>
          </a:graphicData>
        </a:graphic>
      </p:graphicFrame>
      <p:graphicFrame>
        <p:nvGraphicFramePr>
          <p:cNvPr id="12" name="Table 4">
            <a:extLst>
              <a:ext uri="{FF2B5EF4-FFF2-40B4-BE49-F238E27FC236}">
                <a16:creationId xmlns:a16="http://schemas.microsoft.com/office/drawing/2014/main" id="{8A6B3BE0-2C2E-2348-9BE6-1F9F1C440D98}"/>
              </a:ext>
            </a:extLst>
          </p:cNvPr>
          <p:cNvGraphicFramePr>
            <a:graphicFrameLocks noGrp="1"/>
          </p:cNvGraphicFramePr>
          <p:nvPr/>
        </p:nvGraphicFramePr>
        <p:xfrm>
          <a:off x="5920074" y="2440868"/>
          <a:ext cx="2400111" cy="2784856"/>
        </p:xfrm>
        <a:graphic>
          <a:graphicData uri="http://schemas.openxmlformats.org/drawingml/2006/table">
            <a:tbl>
              <a:tblPr firstRow="1" bandRow="1">
                <a:tableStyleId>{F5AB1C69-6EDB-4FF4-983F-18BD219EF322}</a:tableStyleId>
              </a:tblPr>
              <a:tblGrid>
                <a:gridCol w="2400111">
                  <a:extLst>
                    <a:ext uri="{9D8B030D-6E8A-4147-A177-3AD203B41FA5}">
                      <a16:colId xmlns:a16="http://schemas.microsoft.com/office/drawing/2014/main" val="2113441660"/>
                    </a:ext>
                  </a:extLst>
                </a:gridCol>
              </a:tblGrid>
              <a:tr h="370840">
                <a:tc>
                  <a:txBody>
                    <a:bodyPr/>
                    <a:lstStyle/>
                    <a:p>
                      <a:pPr algn="ctr">
                        <a:lnSpc>
                          <a:spcPct val="90000"/>
                        </a:lnSpc>
                      </a:pPr>
                      <a:r>
                        <a:rPr lang="en-US">
                          <a:latin typeface="Century Gothic" panose="020B0502020202020204" pitchFamily="34" charset="0"/>
                        </a:rPr>
                        <a:t>Process: PCPs </a:t>
                      </a:r>
                    </a:p>
                  </a:txBody>
                  <a:tcPr/>
                </a:tc>
                <a:extLst>
                  <a:ext uri="{0D108BD9-81ED-4DB2-BD59-A6C34878D82A}">
                    <a16:rowId xmlns:a16="http://schemas.microsoft.com/office/drawing/2014/main" val="3151228078"/>
                  </a:ext>
                </a:extLst>
              </a:tr>
              <a:tr h="370840">
                <a:tc>
                  <a:txBody>
                    <a:bodyPr/>
                    <a:lstStyle/>
                    <a:p>
                      <a:pPr marL="0" marR="0">
                        <a:lnSpc>
                          <a:spcPct val="90000"/>
                        </a:lnSpc>
                        <a:spcBef>
                          <a:spcPts val="400"/>
                        </a:spcBef>
                        <a:spcAft>
                          <a:spcPts val="400"/>
                        </a:spcAft>
                      </a:pPr>
                      <a:r>
                        <a:rPr lang="en-US" sz="1200" b="1">
                          <a:effectLst/>
                          <a:latin typeface="Century Gothic" panose="020B0502020202020204" pitchFamily="34" charset="0"/>
                        </a:rPr>
                        <a:t>6. </a:t>
                      </a:r>
                      <a:r>
                        <a:rPr lang="en-US" sz="1200">
                          <a:effectLst/>
                          <a:latin typeface="Century Gothic" panose="020B0502020202020204" pitchFamily="34" charset="0"/>
                        </a:rPr>
                        <a:t>Provide enhanced education on the CP program to PCP/Practice staff</a:t>
                      </a:r>
                    </a:p>
                  </a:txBody>
                  <a:tcPr>
                    <a:solidFill>
                      <a:schemeClr val="accent6">
                        <a:lumMod val="40000"/>
                        <a:lumOff val="60000"/>
                      </a:schemeClr>
                    </a:solidFill>
                  </a:tcPr>
                </a:tc>
                <a:extLst>
                  <a:ext uri="{0D108BD9-81ED-4DB2-BD59-A6C34878D82A}">
                    <a16:rowId xmlns:a16="http://schemas.microsoft.com/office/drawing/2014/main" val="2348045987"/>
                  </a:ext>
                </a:extLst>
              </a:tr>
              <a:tr h="370840">
                <a:tc>
                  <a:txBody>
                    <a:bodyPr/>
                    <a:lstStyle/>
                    <a:p>
                      <a:pPr>
                        <a:lnSpc>
                          <a:spcPct val="90000"/>
                        </a:lnSpc>
                        <a:spcBef>
                          <a:spcPts val="400"/>
                        </a:spcBef>
                        <a:spcAft>
                          <a:spcPts val="400"/>
                        </a:spcAft>
                      </a:pPr>
                      <a:r>
                        <a:rPr lang="en-US" sz="1200" b="1" dirty="0">
                          <a:effectLst/>
                          <a:latin typeface="Century Gothic" panose="020B0502020202020204" pitchFamily="34" charset="0"/>
                        </a:rPr>
                        <a:t>7. </a:t>
                      </a:r>
                      <a:r>
                        <a:rPr lang="en-US" sz="1200" dirty="0">
                          <a:effectLst/>
                          <a:latin typeface="Century Gothic" panose="020B0502020202020204" pitchFamily="34" charset="0"/>
                        </a:rPr>
                        <a:t>Identify a single person/role who is responsible for fostering trusted relationships and communicating with PCPs</a:t>
                      </a:r>
                      <a:endParaRPr lang="en-US" sz="1200" dirty="0">
                        <a:latin typeface="Century Gothic" panose="020B0502020202020204" pitchFamily="34" charset="0"/>
                      </a:endParaRPr>
                    </a:p>
                  </a:txBody>
                  <a:tcPr>
                    <a:solidFill>
                      <a:schemeClr val="accent3">
                        <a:lumMod val="40000"/>
                        <a:lumOff val="60000"/>
                      </a:schemeClr>
                    </a:solidFill>
                  </a:tcPr>
                </a:tc>
                <a:extLst>
                  <a:ext uri="{0D108BD9-81ED-4DB2-BD59-A6C34878D82A}">
                    <a16:rowId xmlns:a16="http://schemas.microsoft.com/office/drawing/2014/main" val="2490850766"/>
                  </a:ext>
                </a:extLst>
              </a:tr>
              <a:tr h="37084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1200" b="1" dirty="0">
                          <a:effectLst/>
                          <a:latin typeface="Century Gothic" panose="020B0502020202020204" pitchFamily="34" charset="0"/>
                        </a:rPr>
                        <a:t>8. </a:t>
                      </a:r>
                      <a:r>
                        <a:rPr lang="en-US" sz="1200" dirty="0">
                          <a:effectLst/>
                          <a:latin typeface="Century Gothic" panose="020B0502020202020204" pitchFamily="34" charset="0"/>
                        </a:rPr>
                        <a:t>Communicate CP-Steward process for connecting PCPs to members when urgent issues arise </a:t>
                      </a:r>
                      <a:endParaRPr lang="en-US" sz="1200" dirty="0">
                        <a:latin typeface="Century Gothic" panose="020B0502020202020204" pitchFamily="34" charset="0"/>
                      </a:endParaRPr>
                    </a:p>
                  </a:txBody>
                  <a:tcPr>
                    <a:solidFill>
                      <a:schemeClr val="accent3">
                        <a:lumMod val="40000"/>
                        <a:lumOff val="60000"/>
                      </a:schemeClr>
                    </a:solidFill>
                  </a:tcPr>
                </a:tc>
                <a:extLst>
                  <a:ext uri="{0D108BD9-81ED-4DB2-BD59-A6C34878D82A}">
                    <a16:rowId xmlns:a16="http://schemas.microsoft.com/office/drawing/2014/main" val="599522311"/>
                  </a:ext>
                </a:extLst>
              </a:tr>
            </a:tbl>
          </a:graphicData>
        </a:graphic>
      </p:graphicFrame>
      <p:graphicFrame>
        <p:nvGraphicFramePr>
          <p:cNvPr id="13" name="Table 4">
            <a:extLst>
              <a:ext uri="{FF2B5EF4-FFF2-40B4-BE49-F238E27FC236}">
                <a16:creationId xmlns:a16="http://schemas.microsoft.com/office/drawing/2014/main" id="{382E30B3-B55D-7745-AE79-D29C2F30BC50}"/>
              </a:ext>
            </a:extLst>
          </p:cNvPr>
          <p:cNvGraphicFramePr>
            <a:graphicFrameLocks noGrp="1"/>
          </p:cNvGraphicFramePr>
          <p:nvPr/>
        </p:nvGraphicFramePr>
        <p:xfrm>
          <a:off x="9014087" y="2440868"/>
          <a:ext cx="2922137" cy="3626104"/>
        </p:xfrm>
        <a:graphic>
          <a:graphicData uri="http://schemas.openxmlformats.org/drawingml/2006/table">
            <a:tbl>
              <a:tblPr firstRow="1" bandRow="1">
                <a:tableStyleId>{5C22544A-7EE6-4342-B048-85BDC9FD1C3A}</a:tableStyleId>
              </a:tblPr>
              <a:tblGrid>
                <a:gridCol w="2922137">
                  <a:extLst>
                    <a:ext uri="{9D8B030D-6E8A-4147-A177-3AD203B41FA5}">
                      <a16:colId xmlns:a16="http://schemas.microsoft.com/office/drawing/2014/main" val="2113441660"/>
                    </a:ext>
                  </a:extLst>
                </a:gridCol>
              </a:tblGrid>
              <a:tr h="370840">
                <a:tc>
                  <a:txBody>
                    <a:bodyPr/>
                    <a:lstStyle/>
                    <a:p>
                      <a:pPr algn="ctr">
                        <a:lnSpc>
                          <a:spcPct val="90000"/>
                        </a:lnSpc>
                      </a:pPr>
                      <a:r>
                        <a:rPr lang="en-US">
                          <a:latin typeface="Century Gothic" panose="020B0502020202020204" pitchFamily="34" charset="0"/>
                        </a:rPr>
                        <a:t>Technology</a:t>
                      </a:r>
                    </a:p>
                  </a:txBody>
                  <a:tcPr/>
                </a:tc>
                <a:extLst>
                  <a:ext uri="{0D108BD9-81ED-4DB2-BD59-A6C34878D82A}">
                    <a16:rowId xmlns:a16="http://schemas.microsoft.com/office/drawing/2014/main" val="3151228078"/>
                  </a:ext>
                </a:extLst>
              </a:tr>
              <a:tr h="370840">
                <a:tc>
                  <a:txBody>
                    <a:bodyPr/>
                    <a:lstStyle/>
                    <a:p>
                      <a:pPr marL="0" marR="0" lvl="0" indent="0" algn="l" defTabSz="914400" rtl="0" eaLnBrk="1" fontAlgn="auto" latinLnBrk="0" hangingPunct="1">
                        <a:lnSpc>
                          <a:spcPct val="90000"/>
                        </a:lnSpc>
                        <a:spcBef>
                          <a:spcPts val="400"/>
                        </a:spcBef>
                        <a:spcAft>
                          <a:spcPts val="400"/>
                        </a:spcAft>
                        <a:buClrTx/>
                        <a:buSzTx/>
                        <a:buFontTx/>
                        <a:buNone/>
                        <a:tabLst/>
                        <a:defRPr/>
                      </a:pPr>
                      <a:r>
                        <a:rPr lang="en-US" sz="1200" b="1">
                          <a:effectLst/>
                          <a:latin typeface="Century Gothic" panose="020B0502020202020204" pitchFamily="34" charset="0"/>
                        </a:rPr>
                        <a:t>9. </a:t>
                      </a:r>
                      <a:r>
                        <a:rPr lang="en-US" sz="1200">
                          <a:effectLst/>
                          <a:latin typeface="Century Gothic" panose="020B0502020202020204" pitchFamily="34" charset="0"/>
                        </a:rPr>
                        <a:t>Facilitate CP access to discharge information </a:t>
                      </a:r>
                      <a:r>
                        <a:rPr lang="en-US" sz="1200" strike="noStrike">
                          <a:effectLst/>
                          <a:latin typeface="Century Gothic" panose="020B0502020202020204" pitchFamily="34" charset="0"/>
                        </a:rPr>
                        <a:t>f</a:t>
                      </a:r>
                      <a:r>
                        <a:rPr lang="en-US" sz="1200">
                          <a:effectLst/>
                          <a:latin typeface="Century Gothic" panose="020B0502020202020204" pitchFamily="34" charset="0"/>
                        </a:rPr>
                        <a:t>rom inpatient facilities</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a:solidFill>
                      <a:schemeClr val="accent3">
                        <a:lumMod val="20000"/>
                        <a:lumOff val="80000"/>
                      </a:schemeClr>
                    </a:solidFill>
                  </a:tcPr>
                </a:tc>
                <a:extLst>
                  <a:ext uri="{0D108BD9-81ED-4DB2-BD59-A6C34878D82A}">
                    <a16:rowId xmlns:a16="http://schemas.microsoft.com/office/drawing/2014/main" val="2348045987"/>
                  </a:ext>
                </a:extLst>
              </a:tr>
              <a:tr h="370840">
                <a:tc>
                  <a:txBody>
                    <a:bodyPr/>
                    <a:lstStyle/>
                    <a:p>
                      <a:pPr marL="0" marR="0" lvl="0" indent="0" algn="l" defTabSz="914400" rtl="0" eaLnBrk="1" fontAlgn="auto" latinLnBrk="0" hangingPunct="1">
                        <a:lnSpc>
                          <a:spcPct val="90000"/>
                        </a:lnSpc>
                        <a:spcBef>
                          <a:spcPts val="400"/>
                        </a:spcBef>
                        <a:spcAft>
                          <a:spcPts val="400"/>
                        </a:spcAft>
                        <a:buClrTx/>
                        <a:buSzTx/>
                        <a:buFontTx/>
                        <a:buNone/>
                        <a:tabLst/>
                        <a:defRPr/>
                      </a:pPr>
                      <a:r>
                        <a:rPr lang="en-US" sz="1200" b="1">
                          <a:effectLst/>
                          <a:latin typeface="Century Gothic" panose="020B0502020202020204" pitchFamily="34" charset="0"/>
                        </a:rPr>
                        <a:t>10. </a:t>
                      </a:r>
                      <a:r>
                        <a:rPr lang="en-US" sz="1200">
                          <a:effectLst/>
                          <a:latin typeface="Century Gothic" panose="020B0502020202020204" pitchFamily="34" charset="0"/>
                        </a:rPr>
                        <a:t>Track member ED/inpatient admissions and utilization data to identify high utilizers </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a:solidFill>
                      <a:schemeClr val="accent3">
                        <a:lumMod val="20000"/>
                        <a:lumOff val="80000"/>
                      </a:schemeClr>
                    </a:solidFill>
                  </a:tcPr>
                </a:tc>
                <a:extLst>
                  <a:ext uri="{0D108BD9-81ED-4DB2-BD59-A6C34878D82A}">
                    <a16:rowId xmlns:a16="http://schemas.microsoft.com/office/drawing/2014/main" val="2490850766"/>
                  </a:ext>
                </a:extLst>
              </a:tr>
              <a:tr h="370840">
                <a:tc>
                  <a:txBody>
                    <a:bodyPr/>
                    <a:lstStyle/>
                    <a:p>
                      <a:pPr marL="0" marR="0" lvl="0" indent="0" algn="l" defTabSz="914400" rtl="0" eaLnBrk="1" fontAlgn="auto" latinLnBrk="0" hangingPunct="1">
                        <a:lnSpc>
                          <a:spcPct val="90000"/>
                        </a:lnSpc>
                        <a:spcBef>
                          <a:spcPts val="0"/>
                        </a:spcBef>
                        <a:spcAft>
                          <a:spcPts val="800"/>
                        </a:spcAft>
                        <a:buClrTx/>
                        <a:buSzTx/>
                        <a:buFontTx/>
                        <a:buNone/>
                        <a:tabLst/>
                        <a:defRPr/>
                      </a:pPr>
                      <a:r>
                        <a:rPr kumimoji="0" lang="en-US" sz="12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11. </a:t>
                      </a: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Engage TA vendor for continuous pull of member data to improve success of member contact details</a:t>
                      </a:r>
                      <a:endPar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txBody>
                  <a:tcPr>
                    <a:solidFill>
                      <a:schemeClr val="accent1">
                        <a:lumMod val="40000"/>
                        <a:lumOff val="60000"/>
                      </a:schemeClr>
                    </a:solidFill>
                  </a:tcPr>
                </a:tc>
                <a:extLst>
                  <a:ext uri="{0D108BD9-81ED-4DB2-BD59-A6C34878D82A}">
                    <a16:rowId xmlns:a16="http://schemas.microsoft.com/office/drawing/2014/main" val="599522311"/>
                  </a:ext>
                </a:extLst>
              </a:tr>
              <a:tr h="370840">
                <a:tc>
                  <a:txBody>
                    <a:bodyPr/>
                    <a:lstStyle/>
                    <a:p>
                      <a:pPr marL="0" marR="0" lvl="0" indent="0" algn="l" defTabSz="914400" rtl="0" eaLnBrk="1" fontAlgn="auto" latinLnBrk="0" hangingPunct="1">
                        <a:lnSpc>
                          <a:spcPct val="90000"/>
                        </a:lnSpc>
                        <a:spcBef>
                          <a:spcPts val="0"/>
                        </a:spcBef>
                        <a:spcAft>
                          <a:spcPts val="800"/>
                        </a:spcAft>
                        <a:buClrTx/>
                        <a:buSzTx/>
                        <a:buFontTx/>
                        <a:buNone/>
                        <a:tabLst/>
                        <a:defRPr/>
                      </a:pPr>
                      <a:r>
                        <a:rPr kumimoji="0" lang="en-US" sz="12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12</a:t>
                      </a: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Leverage ADT and CMT feeds to improve coordination for select members by reviewing data to better understand member needs and identify those members with the highest needs</a:t>
                      </a:r>
                      <a:endPar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txBody>
                  <a:tcPr>
                    <a:solidFill>
                      <a:schemeClr val="accent3">
                        <a:lumMod val="40000"/>
                        <a:lumOff val="60000"/>
                      </a:schemeClr>
                    </a:solidFill>
                  </a:tcPr>
                </a:tc>
                <a:extLst>
                  <a:ext uri="{0D108BD9-81ED-4DB2-BD59-A6C34878D82A}">
                    <a16:rowId xmlns:a16="http://schemas.microsoft.com/office/drawing/2014/main" val="391337218"/>
                  </a:ext>
                </a:extLst>
              </a:tr>
              <a:tr h="370840">
                <a:tc>
                  <a:txBody>
                    <a:bodyPr/>
                    <a:lstStyle/>
                    <a:p>
                      <a:pPr marL="0" marR="0" lvl="0" indent="0" algn="l" defTabSz="914400" rtl="0" eaLnBrk="1" fontAlgn="auto" latinLnBrk="0" hangingPunct="1">
                        <a:lnSpc>
                          <a:spcPct val="90000"/>
                        </a:lnSpc>
                        <a:spcBef>
                          <a:spcPts val="0"/>
                        </a:spcBef>
                        <a:spcAft>
                          <a:spcPts val="800"/>
                        </a:spcAft>
                        <a:buClrTx/>
                        <a:buSzTx/>
                        <a:buFontTx/>
                        <a:buNone/>
                        <a:tabLst/>
                        <a:defRPr/>
                      </a:pPr>
                      <a:r>
                        <a:rPr lang="en-US" sz="1200" b="1">
                          <a:effectLst/>
                          <a:latin typeface="Century Gothic" panose="020B0502020202020204" pitchFamily="34" charset="0"/>
                        </a:rPr>
                        <a:t>13. </a:t>
                      </a:r>
                      <a:r>
                        <a:rPr lang="en-US" sz="1200" b="0" i="0" u="none" strike="noStrike" kern="1200">
                          <a:solidFill>
                            <a:schemeClr val="dk1"/>
                          </a:solidFill>
                          <a:effectLst/>
                          <a:latin typeface="Century Gothic" panose="020B0502020202020204" pitchFamily="34" charset="0"/>
                          <a:ea typeface="+mn-ea"/>
                          <a:cs typeface="+mn-cs"/>
                        </a:rPr>
                        <a:t>Notify practice of  member CP eligibility so they can populate their EHRs with member program eligibility</a:t>
                      </a:r>
                      <a:endParaRPr lang="en-US" sz="1200">
                        <a:effectLst/>
                        <a:latin typeface="Century Gothic" panose="020B0502020202020204" pitchFamily="34" charset="0"/>
                        <a:ea typeface="Calibri" panose="020F0502020204030204" pitchFamily="34" charset="0"/>
                        <a:cs typeface="Times New Roman" panose="02020603050405020304" pitchFamily="18" charset="0"/>
                      </a:endParaRPr>
                    </a:p>
                  </a:txBody>
                  <a:tcPr>
                    <a:solidFill>
                      <a:schemeClr val="accent6">
                        <a:lumMod val="40000"/>
                        <a:lumOff val="60000"/>
                      </a:schemeClr>
                    </a:solidFill>
                  </a:tcPr>
                </a:tc>
                <a:extLst>
                  <a:ext uri="{0D108BD9-81ED-4DB2-BD59-A6C34878D82A}">
                    <a16:rowId xmlns:a16="http://schemas.microsoft.com/office/drawing/2014/main" val="2827075899"/>
                  </a:ext>
                </a:extLst>
              </a:tr>
            </a:tbl>
          </a:graphicData>
        </a:graphic>
      </p:graphicFrame>
      <p:sp>
        <p:nvSpPr>
          <p:cNvPr id="14" name="Text Placeholder 7">
            <a:extLst>
              <a:ext uri="{FF2B5EF4-FFF2-40B4-BE49-F238E27FC236}">
                <a16:creationId xmlns:a16="http://schemas.microsoft.com/office/drawing/2014/main" id="{3016B230-C3F7-9144-A6EA-C5C91927DB0B}"/>
              </a:ext>
            </a:extLst>
          </p:cNvPr>
          <p:cNvSpPr txBox="1">
            <a:spLocks/>
          </p:cNvSpPr>
          <p:nvPr/>
        </p:nvSpPr>
        <p:spPr>
          <a:xfrm>
            <a:off x="0" y="715319"/>
            <a:ext cx="12229969" cy="365126"/>
          </a:xfrm>
          <a:prstGeom prst="rect">
            <a:avLst/>
          </a:prstGeom>
          <a:solidFill>
            <a:schemeClr val="accent3"/>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The team identified thirteen (13) strategies to improve member experience and program performance</a:t>
            </a:r>
          </a:p>
        </p:txBody>
      </p:sp>
      <p:sp>
        <p:nvSpPr>
          <p:cNvPr id="4" name="TextBox 3">
            <a:extLst>
              <a:ext uri="{FF2B5EF4-FFF2-40B4-BE49-F238E27FC236}">
                <a16:creationId xmlns:a16="http://schemas.microsoft.com/office/drawing/2014/main" id="{F6A793E1-B6B6-C64D-933A-CC9B0B0D69F0}"/>
              </a:ext>
            </a:extLst>
          </p:cNvPr>
          <p:cNvSpPr txBox="1"/>
          <p:nvPr/>
        </p:nvSpPr>
        <p:spPr>
          <a:xfrm>
            <a:off x="3282175" y="1140026"/>
            <a:ext cx="540808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Note: Quick win opportunities are highlighted in orange</a:t>
            </a:r>
          </a:p>
        </p:txBody>
      </p:sp>
      <p:grpSp>
        <p:nvGrpSpPr>
          <p:cNvPr id="19" name="Group 18">
            <a:extLst>
              <a:ext uri="{FF2B5EF4-FFF2-40B4-BE49-F238E27FC236}">
                <a16:creationId xmlns:a16="http://schemas.microsoft.com/office/drawing/2014/main" id="{5879840B-5F4F-A644-9F1C-75795EAC9F50}"/>
              </a:ext>
            </a:extLst>
          </p:cNvPr>
          <p:cNvGrpSpPr/>
          <p:nvPr/>
        </p:nvGrpSpPr>
        <p:grpSpPr>
          <a:xfrm>
            <a:off x="4250422" y="5937015"/>
            <a:ext cx="3244490" cy="276999"/>
            <a:chOff x="813183" y="5026067"/>
            <a:chExt cx="3244490" cy="276999"/>
          </a:xfrm>
        </p:grpSpPr>
        <p:sp>
          <p:nvSpPr>
            <p:cNvPr id="22" name="Rectangle 21">
              <a:extLst>
                <a:ext uri="{FF2B5EF4-FFF2-40B4-BE49-F238E27FC236}">
                  <a16:creationId xmlns:a16="http://schemas.microsoft.com/office/drawing/2014/main" id="{38E9D98A-F396-C048-8A9C-1521DE95440A}"/>
                </a:ext>
              </a:extLst>
            </p:cNvPr>
            <p:cNvSpPr/>
            <p:nvPr/>
          </p:nvSpPr>
          <p:spPr>
            <a:xfrm>
              <a:off x="813183" y="5088082"/>
              <a:ext cx="291717" cy="1651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9E282D60-25D5-3C40-8831-06510040858B}"/>
                </a:ext>
              </a:extLst>
            </p:cNvPr>
            <p:cNvSpPr txBox="1"/>
            <p:nvPr/>
          </p:nvSpPr>
          <p:spPr>
            <a:xfrm>
              <a:off x="1157520" y="5026067"/>
              <a:ext cx="2900153" cy="276999"/>
            </a:xfrm>
            <a:prstGeom prst="rect">
              <a:avLst/>
            </a:prstGeom>
            <a:noFill/>
          </p:spPr>
          <p:txBody>
            <a:bodyPr wrap="none" rtlCol="0">
              <a:spAutoFit/>
            </a:bodyPr>
            <a:lstStyle/>
            <a:p>
              <a:pPr marL="0" marR="0" lvl="0" indent="0" algn="l" defTabSz="45712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Steward Care Management Team</a:t>
              </a:r>
            </a:p>
          </p:txBody>
        </p:sp>
      </p:grpSp>
      <p:sp>
        <p:nvSpPr>
          <p:cNvPr id="24" name="TextBox 23">
            <a:extLst>
              <a:ext uri="{FF2B5EF4-FFF2-40B4-BE49-F238E27FC236}">
                <a16:creationId xmlns:a16="http://schemas.microsoft.com/office/drawing/2014/main" id="{9A726CAE-6B4C-DD46-8D2D-858477020EF0}"/>
              </a:ext>
            </a:extLst>
          </p:cNvPr>
          <p:cNvSpPr txBox="1"/>
          <p:nvPr/>
        </p:nvSpPr>
        <p:spPr>
          <a:xfrm>
            <a:off x="3664132" y="5431831"/>
            <a:ext cx="4171770" cy="461665"/>
          </a:xfrm>
          <a:prstGeom prst="rect">
            <a:avLst/>
          </a:prstGeom>
          <a:solidFill>
            <a:schemeClr val="accent1">
              <a:lumMod val="40000"/>
              <a:lumOff val="60000"/>
            </a:schemeClr>
          </a:solidFill>
        </p:spPr>
        <p:txBody>
          <a:bodyPr wrap="square" rtlCol="0">
            <a:spAutoFit/>
          </a:bodyPr>
          <a:lstStyle/>
          <a:p>
            <a:pPr marL="0" marR="0" lvl="0" indent="0" algn="ctr" defTabSz="45712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Steward CP team to work with other teams to fold strategies into existing initiatives</a:t>
            </a:r>
          </a:p>
        </p:txBody>
      </p:sp>
      <p:grpSp>
        <p:nvGrpSpPr>
          <p:cNvPr id="25" name="Group 24">
            <a:extLst>
              <a:ext uri="{FF2B5EF4-FFF2-40B4-BE49-F238E27FC236}">
                <a16:creationId xmlns:a16="http://schemas.microsoft.com/office/drawing/2014/main" id="{2B72BA8C-4D6C-C346-8B93-D29A97D80E31}"/>
              </a:ext>
            </a:extLst>
          </p:cNvPr>
          <p:cNvGrpSpPr/>
          <p:nvPr/>
        </p:nvGrpSpPr>
        <p:grpSpPr>
          <a:xfrm>
            <a:off x="4250422" y="6222573"/>
            <a:ext cx="2316352" cy="276999"/>
            <a:chOff x="813183" y="5315858"/>
            <a:chExt cx="2316352" cy="276999"/>
          </a:xfrm>
        </p:grpSpPr>
        <p:sp>
          <p:nvSpPr>
            <p:cNvPr id="26" name="Rectangle 25">
              <a:extLst>
                <a:ext uri="{FF2B5EF4-FFF2-40B4-BE49-F238E27FC236}">
                  <a16:creationId xmlns:a16="http://schemas.microsoft.com/office/drawing/2014/main" id="{49F236B4-618A-C14E-9D94-52CED9710685}"/>
                </a:ext>
              </a:extLst>
            </p:cNvPr>
            <p:cNvSpPr/>
            <p:nvPr/>
          </p:nvSpPr>
          <p:spPr>
            <a:xfrm>
              <a:off x="813183" y="5377873"/>
              <a:ext cx="291717" cy="1651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D54C78CE-E725-7D4F-99FC-74C8993201E3}"/>
                </a:ext>
              </a:extLst>
            </p:cNvPr>
            <p:cNvSpPr txBox="1"/>
            <p:nvPr/>
          </p:nvSpPr>
          <p:spPr>
            <a:xfrm>
              <a:off x="1157520" y="5315858"/>
              <a:ext cx="1972015" cy="276999"/>
            </a:xfrm>
            <a:prstGeom prst="rect">
              <a:avLst/>
            </a:prstGeom>
            <a:noFill/>
          </p:spPr>
          <p:txBody>
            <a:bodyPr wrap="none" rtlCol="0">
              <a:spAutoFit/>
            </a:bodyPr>
            <a:lstStyle/>
            <a:p>
              <a:pPr marL="0" marR="0" lvl="0" indent="0" algn="l" defTabSz="45712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 CP’s Steward Network</a:t>
              </a:r>
            </a:p>
          </p:txBody>
        </p:sp>
      </p:grpSp>
      <p:grpSp>
        <p:nvGrpSpPr>
          <p:cNvPr id="28" name="Group 27">
            <a:extLst>
              <a:ext uri="{FF2B5EF4-FFF2-40B4-BE49-F238E27FC236}">
                <a16:creationId xmlns:a16="http://schemas.microsoft.com/office/drawing/2014/main" id="{176F93BE-3E49-9A49-9261-A6A498D2F16B}"/>
              </a:ext>
            </a:extLst>
          </p:cNvPr>
          <p:cNvGrpSpPr/>
          <p:nvPr/>
        </p:nvGrpSpPr>
        <p:grpSpPr>
          <a:xfrm>
            <a:off x="4250422" y="6500433"/>
            <a:ext cx="3316626" cy="276999"/>
            <a:chOff x="813183" y="5830785"/>
            <a:chExt cx="3316626" cy="276999"/>
          </a:xfrm>
        </p:grpSpPr>
        <p:sp>
          <p:nvSpPr>
            <p:cNvPr id="29" name="Rectangle 28">
              <a:extLst>
                <a:ext uri="{FF2B5EF4-FFF2-40B4-BE49-F238E27FC236}">
                  <a16:creationId xmlns:a16="http://schemas.microsoft.com/office/drawing/2014/main" id="{CB439B2C-C597-9D45-8AEF-069DD7F90C77}"/>
                </a:ext>
              </a:extLst>
            </p:cNvPr>
            <p:cNvSpPr/>
            <p:nvPr/>
          </p:nvSpPr>
          <p:spPr>
            <a:xfrm>
              <a:off x="813183" y="5892800"/>
              <a:ext cx="291717" cy="1651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2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54288C1E-75C7-DB4D-80E2-1E8AF68D0365}"/>
                </a:ext>
              </a:extLst>
            </p:cNvPr>
            <p:cNvSpPr txBox="1"/>
            <p:nvPr/>
          </p:nvSpPr>
          <p:spPr>
            <a:xfrm>
              <a:off x="1157520" y="5830785"/>
              <a:ext cx="2972289" cy="276999"/>
            </a:xfrm>
            <a:prstGeom prst="rect">
              <a:avLst/>
            </a:prstGeom>
            <a:noFill/>
          </p:spPr>
          <p:txBody>
            <a:bodyPr wrap="none" rtlCol="0">
              <a:spAutoFit/>
            </a:bodyPr>
            <a:lstStyle/>
            <a:p>
              <a:pPr marL="0" marR="0" lvl="0" indent="0" algn="l" defTabSz="45712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Steward Local Chapter Operations</a:t>
              </a:r>
            </a:p>
          </p:txBody>
        </p:sp>
      </p:grpSp>
      <p:sp>
        <p:nvSpPr>
          <p:cNvPr id="34" name="Title 1">
            <a:extLst>
              <a:ext uri="{FF2B5EF4-FFF2-40B4-BE49-F238E27FC236}">
                <a16:creationId xmlns:a16="http://schemas.microsoft.com/office/drawing/2014/main" id="{58AF5783-5208-4144-AE24-A825C2FB8783}"/>
              </a:ext>
            </a:extLst>
          </p:cNvPr>
          <p:cNvSpPr>
            <a:spLocks noGrp="1"/>
          </p:cNvSpPr>
          <p:nvPr>
            <p:ph type="title"/>
          </p:nvPr>
        </p:nvSpPr>
        <p:spPr>
          <a:xfrm>
            <a:off x="509286" y="134517"/>
            <a:ext cx="11181144" cy="604077"/>
          </a:xfrm>
        </p:spPr>
        <p:txBody>
          <a:bodyPr/>
          <a:lstStyle/>
          <a:p>
            <a:r>
              <a:rPr lang="en-US" sz="2800" b="0"/>
              <a:t>Recommended Program Model Enhancements</a:t>
            </a:r>
          </a:p>
        </p:txBody>
      </p:sp>
      <p:sp>
        <p:nvSpPr>
          <p:cNvPr id="35" name="TextBox 34">
            <a:extLst>
              <a:ext uri="{FF2B5EF4-FFF2-40B4-BE49-F238E27FC236}">
                <a16:creationId xmlns:a16="http://schemas.microsoft.com/office/drawing/2014/main" id="{5ADDF8BA-EB6B-7048-BAD5-A82466BE33B1}"/>
              </a:ext>
            </a:extLst>
          </p:cNvPr>
          <p:cNvSpPr txBox="1"/>
          <p:nvPr/>
        </p:nvSpPr>
        <p:spPr>
          <a:xfrm>
            <a:off x="9358066" y="38336"/>
            <a:ext cx="2795834" cy="246221"/>
          </a:xfrm>
          <a:prstGeom prst="rect">
            <a:avLst/>
          </a:prstGeom>
          <a:noFill/>
          <a:ln>
            <a:solidFill>
              <a:schemeClr val="accent1"/>
            </a:solidFill>
          </a:ln>
        </p:spPr>
        <p:txBody>
          <a:bodyPr wrap="square" rtlCol="0">
            <a:spAutoFit/>
          </a:bodyPr>
          <a:lstStyle/>
          <a:p>
            <a:r>
              <a:rPr lang="en-US" sz="1000" dirty="0">
                <a:latin typeface="Century Gothic" panose="020B0502020202020204" pitchFamily="34" charset="0"/>
              </a:rPr>
              <a:t>A. Program Model Enhancements Process</a:t>
            </a:r>
          </a:p>
        </p:txBody>
      </p:sp>
      <p:sp>
        <p:nvSpPr>
          <p:cNvPr id="36" name="Slide Number Placeholder 3">
            <a:extLst>
              <a:ext uri="{FF2B5EF4-FFF2-40B4-BE49-F238E27FC236}">
                <a16:creationId xmlns:a16="http://schemas.microsoft.com/office/drawing/2014/main" id="{39E9CE31-BD1E-3545-92B2-99C16DB39122}"/>
              </a:ext>
            </a:extLst>
          </p:cNvPr>
          <p:cNvSpPr txBox="1">
            <a:spLocks/>
          </p:cNvSpPr>
          <p:nvPr/>
        </p:nvSpPr>
        <p:spPr>
          <a:xfrm>
            <a:off x="11399520" y="6480050"/>
            <a:ext cx="598414" cy="365125"/>
          </a:xfrm>
          <a:prstGeom prst="rect">
            <a:avLst/>
          </a:prstGeom>
        </p:spPr>
        <p:txBody>
          <a:bodyPr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7</a:t>
            </a:fld>
            <a:endParaRPr lang="en-US" dirty="0"/>
          </a:p>
        </p:txBody>
      </p:sp>
    </p:spTree>
    <p:extLst>
      <p:ext uri="{BB962C8B-B14F-4D97-AF65-F5344CB8AC3E}">
        <p14:creationId xmlns:p14="http://schemas.microsoft.com/office/powerpoint/2010/main" val="346827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76D9361-6132-8F4B-A812-4BE06DF3840B}"/>
              </a:ext>
            </a:extLst>
          </p:cNvPr>
          <p:cNvSpPr>
            <a:spLocks noGrp="1"/>
          </p:cNvSpPr>
          <p:nvPr>
            <p:ph type="title"/>
          </p:nvPr>
        </p:nvSpPr>
        <p:spPr>
          <a:xfrm>
            <a:off x="520861" y="5075"/>
            <a:ext cx="11134845" cy="604077"/>
          </a:xfrm>
        </p:spPr>
        <p:txBody>
          <a:bodyPr/>
          <a:lstStyle/>
          <a:p>
            <a:r>
              <a:rPr lang="en-US" b="0" dirty="0"/>
              <a:t>Current CP Payment Model Feedback</a:t>
            </a:r>
          </a:p>
        </p:txBody>
      </p:sp>
      <p:graphicFrame>
        <p:nvGraphicFramePr>
          <p:cNvPr id="9" name="Table 8">
            <a:extLst>
              <a:ext uri="{FF2B5EF4-FFF2-40B4-BE49-F238E27FC236}">
                <a16:creationId xmlns:a16="http://schemas.microsoft.com/office/drawing/2014/main" id="{A6C5BDA7-8E95-C44A-93F7-DE02230DB86B}"/>
              </a:ext>
            </a:extLst>
          </p:cNvPr>
          <p:cNvGraphicFramePr>
            <a:graphicFrameLocks noGrp="1"/>
          </p:cNvGraphicFramePr>
          <p:nvPr>
            <p:extLst>
              <p:ext uri="{D42A27DB-BD31-4B8C-83A1-F6EECF244321}">
                <p14:modId xmlns:p14="http://schemas.microsoft.com/office/powerpoint/2010/main" val="4194546041"/>
              </p:ext>
            </p:extLst>
          </p:nvPr>
        </p:nvGraphicFramePr>
        <p:xfrm>
          <a:off x="0" y="544699"/>
          <a:ext cx="12192000" cy="6313932"/>
        </p:xfrm>
        <a:graphic>
          <a:graphicData uri="http://schemas.openxmlformats.org/drawingml/2006/table">
            <a:tbl>
              <a:tblPr firstRow="1" bandRow="1">
                <a:tableStyleId>{F5AB1C69-6EDB-4FF4-983F-18BD219EF322}</a:tableStyleId>
              </a:tblPr>
              <a:tblGrid>
                <a:gridCol w="2287075">
                  <a:extLst>
                    <a:ext uri="{9D8B030D-6E8A-4147-A177-3AD203B41FA5}">
                      <a16:colId xmlns:a16="http://schemas.microsoft.com/office/drawing/2014/main" val="1059601824"/>
                    </a:ext>
                  </a:extLst>
                </a:gridCol>
                <a:gridCol w="1314194">
                  <a:extLst>
                    <a:ext uri="{9D8B030D-6E8A-4147-A177-3AD203B41FA5}">
                      <a16:colId xmlns:a16="http://schemas.microsoft.com/office/drawing/2014/main" val="402341291"/>
                    </a:ext>
                  </a:extLst>
                </a:gridCol>
                <a:gridCol w="6218294">
                  <a:extLst>
                    <a:ext uri="{9D8B030D-6E8A-4147-A177-3AD203B41FA5}">
                      <a16:colId xmlns:a16="http://schemas.microsoft.com/office/drawing/2014/main" val="2815141778"/>
                    </a:ext>
                  </a:extLst>
                </a:gridCol>
                <a:gridCol w="2372437">
                  <a:extLst>
                    <a:ext uri="{9D8B030D-6E8A-4147-A177-3AD203B41FA5}">
                      <a16:colId xmlns:a16="http://schemas.microsoft.com/office/drawing/2014/main" val="3833843122"/>
                    </a:ext>
                  </a:extLst>
                </a:gridCol>
              </a:tblGrid>
              <a:tr h="469016">
                <a:tc>
                  <a:txBody>
                    <a:bodyPr/>
                    <a:lstStyle/>
                    <a:p>
                      <a:pPr algn="ctr">
                        <a:lnSpc>
                          <a:spcPct val="90000"/>
                        </a:lnSpc>
                        <a:spcBef>
                          <a:spcPts val="600"/>
                        </a:spcBef>
                        <a:spcAft>
                          <a:spcPts val="600"/>
                        </a:spcAft>
                      </a:pPr>
                      <a:r>
                        <a:rPr lang="en-US" sz="1400" b="0">
                          <a:latin typeface="Century Gothic" panose="020B0502020202020204" pitchFamily="34" charset="0"/>
                        </a:rPr>
                        <a:t>Infrastructure &amp; Capacity Building</a:t>
                      </a:r>
                    </a:p>
                  </a:txBody>
                  <a:tcPr marT="50292" marB="50292" anchor="ctr">
                    <a:solidFill>
                      <a:schemeClr val="accent2"/>
                    </a:solidFill>
                  </a:tcPr>
                </a:tc>
                <a:tc>
                  <a:txBody>
                    <a:bodyPr/>
                    <a:lstStyle/>
                    <a:p>
                      <a:pPr algn="ctr">
                        <a:lnSpc>
                          <a:spcPct val="90000"/>
                        </a:lnSpc>
                        <a:spcBef>
                          <a:spcPts val="600"/>
                        </a:spcBef>
                        <a:spcAft>
                          <a:spcPts val="600"/>
                        </a:spcAft>
                      </a:pPr>
                      <a:r>
                        <a:rPr lang="en-US" sz="1400" b="0">
                          <a:latin typeface="Century Gothic" panose="020B0502020202020204" pitchFamily="34" charset="0"/>
                        </a:rPr>
                        <a:t>Base Rate</a:t>
                      </a:r>
                    </a:p>
                  </a:txBody>
                  <a:tcPr marT="50292" marB="50292" anchor="ctr">
                    <a:solidFill>
                      <a:schemeClr val="accent2"/>
                    </a:solidFill>
                  </a:tcPr>
                </a:tc>
                <a:tc>
                  <a:txBody>
                    <a:bodyPr/>
                    <a:lstStyle/>
                    <a:p>
                      <a:pPr algn="ctr">
                        <a:lnSpc>
                          <a:spcPct val="90000"/>
                        </a:lnSpc>
                        <a:spcBef>
                          <a:spcPts val="600"/>
                        </a:spcBef>
                        <a:spcAft>
                          <a:spcPts val="600"/>
                        </a:spcAft>
                      </a:pPr>
                      <a:r>
                        <a:rPr lang="en-US" sz="1400" b="0">
                          <a:latin typeface="Century Gothic" panose="020B0502020202020204" pitchFamily="34" charset="0"/>
                        </a:rPr>
                        <a:t>Withhold</a:t>
                      </a:r>
                    </a:p>
                  </a:txBody>
                  <a:tcPr marT="50292" marB="50292" anchor="ctr">
                    <a:solidFill>
                      <a:schemeClr val="accent2"/>
                    </a:solidFill>
                  </a:tcPr>
                </a:tc>
                <a:tc>
                  <a:txBody>
                    <a:bodyPr/>
                    <a:lstStyle/>
                    <a:p>
                      <a:pPr algn="ctr">
                        <a:lnSpc>
                          <a:spcPct val="90000"/>
                        </a:lnSpc>
                        <a:spcBef>
                          <a:spcPts val="600"/>
                        </a:spcBef>
                        <a:spcAft>
                          <a:spcPts val="600"/>
                        </a:spcAft>
                      </a:pPr>
                      <a:r>
                        <a:rPr lang="en-US" sz="1400" b="0">
                          <a:latin typeface="Century Gothic" panose="020B0502020202020204" pitchFamily="34" charset="0"/>
                        </a:rPr>
                        <a:t>Outcome Based Payment</a:t>
                      </a:r>
                    </a:p>
                  </a:txBody>
                  <a:tcPr marT="50292" marB="50292" anchor="ctr">
                    <a:solidFill>
                      <a:schemeClr val="accent2"/>
                    </a:solidFill>
                  </a:tcPr>
                </a:tc>
                <a:extLst>
                  <a:ext uri="{0D108BD9-81ED-4DB2-BD59-A6C34878D82A}">
                    <a16:rowId xmlns:a16="http://schemas.microsoft.com/office/drawing/2014/main" val="3896348383"/>
                  </a:ext>
                </a:extLst>
              </a:tr>
              <a:tr h="5641471">
                <a:tc>
                  <a:txBody>
                    <a:bodyPr/>
                    <a:lstStyle/>
                    <a:p>
                      <a:pPr marL="0" marR="0" lvl="0" indent="0" algn="l" defTabSz="685809" rtl="0" eaLnBrk="1" fontAlgn="auto" latinLnBrk="0" hangingPunct="1">
                        <a:lnSpc>
                          <a:spcPct val="90000"/>
                        </a:lnSpc>
                        <a:spcBef>
                          <a:spcPts val="600"/>
                        </a:spcBef>
                        <a:spcAft>
                          <a:spcPts val="600"/>
                        </a:spcAft>
                        <a:buClrTx/>
                        <a:buSzTx/>
                        <a:buFont typeface="Arial" panose="020B0604020202020204" pitchFamily="34" charset="0"/>
                        <a:buNone/>
                        <a:tabLst/>
                        <a:defRPr/>
                      </a:pPr>
                      <a:r>
                        <a:rPr lang="en-US" sz="1300" b="1" i="1">
                          <a:solidFill>
                            <a:srgbClr val="000000"/>
                          </a:solidFill>
                          <a:latin typeface="+mn-lt"/>
                        </a:rPr>
                        <a:t>Highly effective but diminishing and unreliable</a:t>
                      </a:r>
                    </a:p>
                    <a:p>
                      <a:pPr marL="177800" marR="0" lvl="0" indent="-177800" algn="l" defTabSz="685809" rtl="0" eaLnBrk="1" fontAlgn="auto" latinLnBrk="0" hangingPunct="1">
                        <a:lnSpc>
                          <a:spcPct val="90000"/>
                        </a:lnSpc>
                        <a:spcBef>
                          <a:spcPts val="400"/>
                        </a:spcBef>
                        <a:spcAft>
                          <a:spcPts val="400"/>
                        </a:spcAft>
                        <a:buClrTx/>
                        <a:buSzTx/>
                        <a:buFont typeface="Arial" panose="020B0604020202020204" pitchFamily="34" charset="0"/>
                        <a:buChar char="•"/>
                        <a:tabLst/>
                        <a:defRPr/>
                      </a:pPr>
                      <a:r>
                        <a:rPr lang="en-US" sz="1300" i="1">
                          <a:solidFill>
                            <a:srgbClr val="000000"/>
                          </a:solidFill>
                          <a:latin typeface="+mn-lt"/>
                        </a:rPr>
                        <a:t>DSRIP $$ has been put to good use and did set up the entirety of the CP community to build a real infrastructure</a:t>
                      </a:r>
                    </a:p>
                    <a:p>
                      <a:pPr marL="177800" marR="0" lvl="0" indent="-177800" algn="l" defTabSz="685809" rtl="0" eaLnBrk="1" fontAlgn="auto" latinLnBrk="0" hangingPunct="1">
                        <a:lnSpc>
                          <a:spcPct val="90000"/>
                        </a:lnSpc>
                        <a:spcBef>
                          <a:spcPts val="400"/>
                        </a:spcBef>
                        <a:spcAft>
                          <a:spcPts val="400"/>
                        </a:spcAft>
                        <a:buClrTx/>
                        <a:buSzTx/>
                        <a:buFont typeface="Arial" panose="020B0604020202020204" pitchFamily="34" charset="0"/>
                        <a:buChar char="•"/>
                        <a:tabLst/>
                        <a:defRPr/>
                      </a:pPr>
                      <a:r>
                        <a:rPr lang="en-US" sz="1300" i="1">
                          <a:solidFill>
                            <a:srgbClr val="000000"/>
                          </a:solidFill>
                          <a:latin typeface="+mn-lt"/>
                        </a:rPr>
                        <a:t>DSRIP $$ has allowed us to hire a staff of three people to do data analytics</a:t>
                      </a:r>
                    </a:p>
                    <a:p>
                      <a:pPr marL="177800" marR="0" lvl="0" indent="-177800" algn="l" defTabSz="685809" rtl="0" eaLnBrk="1" fontAlgn="auto" latinLnBrk="0" hangingPunct="1">
                        <a:lnSpc>
                          <a:spcPct val="90000"/>
                        </a:lnSpc>
                        <a:spcBef>
                          <a:spcPts val="400"/>
                        </a:spcBef>
                        <a:spcAft>
                          <a:spcPts val="400"/>
                        </a:spcAft>
                        <a:buClrTx/>
                        <a:buSzTx/>
                        <a:buFont typeface="Arial" panose="020B0604020202020204" pitchFamily="34" charset="0"/>
                        <a:buChar char="•"/>
                        <a:tabLst/>
                        <a:defRPr/>
                      </a:pPr>
                      <a:r>
                        <a:rPr lang="en-US" sz="1300" i="1">
                          <a:solidFill>
                            <a:srgbClr val="000000"/>
                          </a:solidFill>
                          <a:latin typeface="+mn-lt"/>
                        </a:rPr>
                        <a:t>DSRIP funds decreased year after year</a:t>
                      </a:r>
                    </a:p>
                    <a:p>
                      <a:pPr marL="177800" marR="0" lvl="0" indent="-177800" algn="l" defTabSz="685809" rtl="0" eaLnBrk="1" fontAlgn="auto" latinLnBrk="0" hangingPunct="1">
                        <a:lnSpc>
                          <a:spcPct val="90000"/>
                        </a:lnSpc>
                        <a:spcBef>
                          <a:spcPts val="400"/>
                        </a:spcBef>
                        <a:spcAft>
                          <a:spcPts val="400"/>
                        </a:spcAft>
                        <a:buClrTx/>
                        <a:buSzTx/>
                        <a:buFont typeface="Arial" panose="020B0604020202020204" pitchFamily="34" charset="0"/>
                        <a:buChar char="•"/>
                        <a:tabLst/>
                        <a:defRPr/>
                      </a:pPr>
                      <a:r>
                        <a:rPr lang="en-US" sz="1300" i="1">
                          <a:solidFill>
                            <a:srgbClr val="000000"/>
                          </a:solidFill>
                          <a:latin typeface="+mn-lt"/>
                        </a:rPr>
                        <a:t>Conflicting information for the last 2 years – told no more DSRIP $$; unclear the $ amount; </a:t>
                      </a:r>
                    </a:p>
                    <a:p>
                      <a:pPr marL="177800" marR="0" lvl="0" indent="-177800" algn="l" defTabSz="685809" rtl="0" eaLnBrk="1" fontAlgn="auto" latinLnBrk="0" hangingPunct="1">
                        <a:lnSpc>
                          <a:spcPct val="90000"/>
                        </a:lnSpc>
                        <a:spcBef>
                          <a:spcPts val="400"/>
                        </a:spcBef>
                        <a:spcAft>
                          <a:spcPts val="400"/>
                        </a:spcAft>
                        <a:buClrTx/>
                        <a:buSzTx/>
                        <a:buFont typeface="Arial" panose="020B0604020202020204" pitchFamily="34" charset="0"/>
                        <a:buChar char="•"/>
                        <a:tabLst/>
                        <a:defRPr/>
                      </a:pPr>
                      <a:r>
                        <a:rPr lang="en-US" sz="1300" i="1">
                          <a:solidFill>
                            <a:srgbClr val="000000"/>
                          </a:solidFill>
                          <a:latin typeface="+mn-lt"/>
                        </a:rPr>
                        <a:t>Doesn’t make sense to plan for this; not going to be as substantial as it has been; just under 2M; withhold is 65%; </a:t>
                      </a:r>
                      <a:endParaRPr lang="en-US" sz="1300" i="1">
                        <a:latin typeface="+mn-lt"/>
                      </a:endParaRPr>
                    </a:p>
                  </a:txBody>
                  <a:tcPr marT="50292" marB="50292">
                    <a:solidFill>
                      <a:schemeClr val="accent5">
                        <a:lumMod val="20000"/>
                        <a:lumOff val="80000"/>
                      </a:schemeClr>
                    </a:solidFill>
                  </a:tcPr>
                </a:tc>
                <a:tc>
                  <a:txBody>
                    <a:bodyPr/>
                    <a:lstStyle/>
                    <a:p>
                      <a:pPr marL="0" marR="0" indent="0" algn="l">
                        <a:lnSpc>
                          <a:spcPct val="90000"/>
                        </a:lnSpc>
                        <a:spcBef>
                          <a:spcPts val="600"/>
                        </a:spcBef>
                        <a:spcAft>
                          <a:spcPts val="600"/>
                        </a:spcAft>
                        <a:buFont typeface="Arial" panose="020B0604020202020204" pitchFamily="34" charset="0"/>
                        <a:buNone/>
                        <a:tabLst/>
                      </a:pPr>
                      <a:r>
                        <a:rPr lang="en-US" sz="1300" b="1" i="1" u="none" strike="noStrike" dirty="0">
                          <a:solidFill>
                            <a:srgbClr val="000000"/>
                          </a:solidFill>
                          <a:effectLst/>
                          <a:latin typeface="Calibri" panose="020F0502020204030204" pitchFamily="34" charset="0"/>
                        </a:rPr>
                        <a:t>Effective and Clear – some limitations re: eligibility, timing</a:t>
                      </a:r>
                    </a:p>
                    <a:p>
                      <a:pPr marL="120650" marR="0" indent="-120650" algn="l">
                        <a:lnSpc>
                          <a:spcPct val="90000"/>
                        </a:lnSpc>
                        <a:spcBef>
                          <a:spcPts val="400"/>
                        </a:spcBef>
                        <a:spcAft>
                          <a:spcPts val="400"/>
                        </a:spcAft>
                        <a:buFont typeface="Arial" panose="020B0604020202020204" pitchFamily="34" charset="0"/>
                        <a:buChar char="•"/>
                        <a:tabLst/>
                      </a:pPr>
                      <a:r>
                        <a:rPr lang="en-US" sz="1300" b="0" i="1" u="none" strike="noStrike" dirty="0">
                          <a:solidFill>
                            <a:srgbClr val="000000"/>
                          </a:solidFill>
                          <a:effectLst/>
                          <a:latin typeface="Calibri" panose="020F0502020204030204" pitchFamily="34" charset="0"/>
                        </a:rPr>
                        <a:t>Captured accurately (see details on next page)</a:t>
                      </a:r>
                    </a:p>
                    <a:p>
                      <a:pPr marL="120650" marR="0" indent="-120650" algn="l">
                        <a:lnSpc>
                          <a:spcPct val="90000"/>
                        </a:lnSpc>
                        <a:spcBef>
                          <a:spcPts val="400"/>
                        </a:spcBef>
                        <a:spcAft>
                          <a:spcPts val="400"/>
                        </a:spcAft>
                        <a:buFont typeface="Arial" panose="020B0604020202020204" pitchFamily="34" charset="0"/>
                        <a:buChar char="•"/>
                        <a:tabLst/>
                      </a:pPr>
                      <a:r>
                        <a:rPr lang="en-US" sz="1300" i="1" dirty="0">
                          <a:solidFill>
                            <a:srgbClr val="000000"/>
                          </a:solidFill>
                          <a:latin typeface="Calibri" panose="020F0502020204030204" pitchFamily="34" charset="0"/>
                        </a:rPr>
                        <a:t>Limited o</a:t>
                      </a:r>
                      <a:r>
                        <a:rPr lang="en-US" sz="1300" b="0" i="1" u="none" strike="noStrike" dirty="0">
                          <a:solidFill>
                            <a:srgbClr val="000000"/>
                          </a:solidFill>
                          <a:effectLst/>
                          <a:latin typeface="Calibri" panose="020F0502020204030204" pitchFamily="34" charset="0"/>
                        </a:rPr>
                        <a:t>utreach window, without a care plan you’re only eligible for a given number of months; </a:t>
                      </a:r>
                    </a:p>
                    <a:p>
                      <a:pPr>
                        <a:lnSpc>
                          <a:spcPct val="90000"/>
                        </a:lnSpc>
                        <a:spcBef>
                          <a:spcPts val="600"/>
                        </a:spcBef>
                        <a:spcAft>
                          <a:spcPts val="600"/>
                        </a:spcAft>
                      </a:pPr>
                      <a:endParaRPr lang="en-US" sz="1300" dirty="0">
                        <a:latin typeface="+mn-lt"/>
                      </a:endParaRPr>
                    </a:p>
                  </a:txBody>
                  <a:tcPr marT="50292" marB="50292">
                    <a:solidFill>
                      <a:schemeClr val="accent5">
                        <a:lumMod val="20000"/>
                        <a:lumOff val="80000"/>
                      </a:schemeClr>
                    </a:solidFill>
                  </a:tcPr>
                </a:tc>
                <a:tc>
                  <a:txBody>
                    <a:bodyPr/>
                    <a:lstStyle/>
                    <a:p>
                      <a:pPr marL="0" marR="0" lvl="0" indent="0" algn="l" defTabSz="685809" rtl="0" eaLnBrk="1" fontAlgn="auto" latinLnBrk="0" hangingPunct="1">
                        <a:lnSpc>
                          <a:spcPct val="90000"/>
                        </a:lnSpc>
                        <a:spcBef>
                          <a:spcPts val="300"/>
                        </a:spcBef>
                        <a:spcAft>
                          <a:spcPts val="300"/>
                        </a:spcAft>
                        <a:buClrTx/>
                        <a:buSzTx/>
                        <a:buFont typeface="Arial" panose="020B0604020202020204" pitchFamily="34" charset="0"/>
                        <a:buNone/>
                        <a:tabLst/>
                        <a:defRPr/>
                      </a:pPr>
                      <a:r>
                        <a:rPr lang="en-US" sz="1300" b="1" dirty="0">
                          <a:solidFill>
                            <a:srgbClr val="000000"/>
                          </a:solidFill>
                          <a:latin typeface="+mn-lt"/>
                        </a:rPr>
                        <a:t>Performance Standards are unclear/undefined</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The how is clear - binary choices, not a lot of gray area – % engagement - # of individuals engaged in 122 days is clear (pass/fail); but whether or not a passing grade is 10% or 60% - we don’t know; </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based on performance but we don’t know what the performance is based on yet; the quality measures have evolved over time</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don’t know exactly what the metrics are, or what the benchmarks are, haven’t received any reporting on how you would be performing</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MH has shared some performances measures with us; its not like they haven’t shared anything.. they have shared some metrics; but they haven’t shared the benchmark of what “passing” is; </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Need clarity about what you are working towards from the beginning; foundational to putting together the plan moving forward</a:t>
                      </a:r>
                    </a:p>
                    <a:p>
                      <a:pPr marL="0" marR="0" lvl="0" indent="0" algn="l" defTabSz="685809" rtl="0" eaLnBrk="1" fontAlgn="auto" latinLnBrk="0" hangingPunct="1">
                        <a:lnSpc>
                          <a:spcPct val="90000"/>
                        </a:lnSpc>
                        <a:spcBef>
                          <a:spcPts val="300"/>
                        </a:spcBef>
                        <a:spcAft>
                          <a:spcPts val="300"/>
                        </a:spcAft>
                        <a:buClrTx/>
                        <a:buSzTx/>
                        <a:buFont typeface="Arial" panose="020B0604020202020204" pitchFamily="34" charset="0"/>
                        <a:buNone/>
                        <a:tabLst/>
                        <a:defRPr/>
                      </a:pPr>
                      <a:r>
                        <a:rPr lang="en-US" sz="1300" b="1" dirty="0">
                          <a:solidFill>
                            <a:srgbClr val="000000"/>
                          </a:solidFill>
                          <a:latin typeface="+mn-lt"/>
                        </a:rPr>
                        <a:t>Not yet paid out/Delayed</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Not working at all; my sense that the quality dept at MH really wants to make CPs whole, wants to redistribute that DSRIP money, hold up comes into play with the negotiations with CMS; Folks at MH are not villains in this case; </a:t>
                      </a:r>
                    </a:p>
                    <a:p>
                      <a:pPr marL="115888" marR="0" lvl="0" indent="-115888"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MH is trying to set benchmarks that would allow CPs to get the majority of the withhold back; but CMS is pushing back; </a:t>
                      </a:r>
                    </a:p>
                    <a:p>
                      <a:pPr marL="0" marR="0" lvl="0" indent="0" algn="l" defTabSz="685809" rtl="0" eaLnBrk="1" fontAlgn="auto" latinLnBrk="0" hangingPunct="1">
                        <a:lnSpc>
                          <a:spcPct val="90000"/>
                        </a:lnSpc>
                        <a:spcBef>
                          <a:spcPts val="300"/>
                        </a:spcBef>
                        <a:spcAft>
                          <a:spcPts val="300"/>
                        </a:spcAft>
                        <a:buClrTx/>
                        <a:buSzTx/>
                        <a:buFont typeface="Arial" panose="020B0604020202020204" pitchFamily="34" charset="0"/>
                        <a:buNone/>
                        <a:tabLst/>
                        <a:defRPr/>
                      </a:pPr>
                      <a:r>
                        <a:rPr lang="en-US" sz="1300" b="1" i="0" u="none" strike="noStrike" dirty="0">
                          <a:solidFill>
                            <a:srgbClr val="000000"/>
                          </a:solidFill>
                          <a:effectLst/>
                          <a:latin typeface="Calibri" panose="020F0502020204030204" pitchFamily="34" charset="0"/>
                        </a:rPr>
                        <a:t>Technical Challenges</a:t>
                      </a:r>
                    </a:p>
                    <a:p>
                      <a:pPr marL="171450" marR="0" lvl="0" indent="-171450"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i="1" dirty="0">
                          <a:solidFill>
                            <a:srgbClr val="000000"/>
                          </a:solidFill>
                          <a:latin typeface="Calibri" panose="020F0502020204030204" pitchFamily="34" charset="0"/>
                        </a:rPr>
                        <a:t>Follow-up after hospitalization for mental illness (7day); if member assigned to a CP and appeared in the ER; it counted against the CP; if a member has a repeat event it counts against the CP multiple times</a:t>
                      </a:r>
                    </a:p>
                    <a:p>
                      <a:pPr marL="171450" marR="0" lvl="0" indent="-171450" algn="l" defTabSz="685809"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300" i="1" dirty="0">
                          <a:solidFill>
                            <a:srgbClr val="000000"/>
                          </a:solidFill>
                          <a:latin typeface="Calibri" panose="020F0502020204030204" pitchFamily="34" charset="0"/>
                        </a:rPr>
                        <a:t>MassHealth working to rewrite a number of the measures and get the new language approved by CMS; </a:t>
                      </a:r>
                    </a:p>
                    <a:p>
                      <a:pPr marL="0" marR="0" lvl="0" indent="0" algn="l" defTabSz="685809" rtl="0" eaLnBrk="1" fontAlgn="auto" latinLnBrk="0" hangingPunct="1">
                        <a:lnSpc>
                          <a:spcPct val="90000"/>
                        </a:lnSpc>
                        <a:spcBef>
                          <a:spcPts val="300"/>
                        </a:spcBef>
                        <a:spcAft>
                          <a:spcPts val="300"/>
                        </a:spcAft>
                        <a:buClrTx/>
                        <a:buSzTx/>
                        <a:buFont typeface="Arial" panose="020B0604020202020204" pitchFamily="34" charset="0"/>
                        <a:buNone/>
                        <a:tabLst/>
                        <a:defRPr/>
                      </a:pPr>
                      <a:r>
                        <a:rPr lang="en-US" sz="1300" b="1" dirty="0">
                          <a:solidFill>
                            <a:srgbClr val="000000"/>
                          </a:solidFill>
                          <a:latin typeface="+mn-lt"/>
                        </a:rPr>
                        <a:t>COVID Adjustment: </a:t>
                      </a:r>
                      <a:r>
                        <a:rPr lang="en-US" sz="1300" b="0" i="1" dirty="0">
                          <a:solidFill>
                            <a:srgbClr val="000000"/>
                          </a:solidFill>
                          <a:latin typeface="+mn-lt"/>
                        </a:rPr>
                        <a:t>Due to covid </a:t>
                      </a:r>
                      <a:r>
                        <a:rPr lang="en-US" sz="1300" b="0" i="1" u="none" strike="noStrike" dirty="0">
                          <a:solidFill>
                            <a:srgbClr val="000000"/>
                          </a:solidFill>
                          <a:effectLst/>
                          <a:latin typeface="Calibri" panose="020F0502020204030204" pitchFamily="34" charset="0"/>
                        </a:rPr>
                        <a:t>everything isn’t going to be P4P, some things will remain P4R; CMS still discussing the weight domains; </a:t>
                      </a:r>
                      <a:endParaRPr lang="en-US" sz="1300" i="1" dirty="0">
                        <a:solidFill>
                          <a:srgbClr val="000000"/>
                        </a:solidFill>
                        <a:latin typeface="+mn-lt"/>
                      </a:endParaRPr>
                    </a:p>
                  </a:txBody>
                  <a:tcPr marT="50292" marB="50292">
                    <a:solidFill>
                      <a:schemeClr val="accent5">
                        <a:lumMod val="20000"/>
                        <a:lumOff val="80000"/>
                      </a:schemeClr>
                    </a:solidFill>
                  </a:tcPr>
                </a:tc>
                <a:tc>
                  <a:txBody>
                    <a:bodyPr/>
                    <a:lstStyle/>
                    <a:p>
                      <a:pPr marL="0" marR="0" lvl="0" indent="0" algn="l" defTabSz="685809" rtl="0" eaLnBrk="1" fontAlgn="auto" latinLnBrk="0" hangingPunct="1">
                        <a:lnSpc>
                          <a:spcPct val="90000"/>
                        </a:lnSpc>
                        <a:spcBef>
                          <a:spcPts val="400"/>
                        </a:spcBef>
                        <a:spcAft>
                          <a:spcPts val="400"/>
                        </a:spcAft>
                        <a:buClrTx/>
                        <a:buSzTx/>
                        <a:buFont typeface="Arial" panose="020B0604020202020204" pitchFamily="34" charset="0"/>
                        <a:buNone/>
                        <a:tabLst/>
                        <a:defRPr/>
                      </a:pPr>
                      <a:r>
                        <a:rPr lang="en-US" sz="1300" b="1" i="1" u="none" strike="noStrike" dirty="0">
                          <a:solidFill>
                            <a:srgbClr val="000000"/>
                          </a:solidFill>
                          <a:effectLst/>
                          <a:latin typeface="Calibri" panose="020F0502020204030204" pitchFamily="34" charset="0"/>
                        </a:rPr>
                        <a:t>Program not yet implemented </a:t>
                      </a:r>
                    </a:p>
                    <a:p>
                      <a:pPr marL="171450" marR="0" lvl="0" indent="-171450" algn="l" defTabSz="685809" rtl="0" eaLnBrk="1" fontAlgn="auto" latinLnBrk="0" hangingPunct="1">
                        <a:lnSpc>
                          <a:spcPct val="90000"/>
                        </a:lnSpc>
                        <a:spcBef>
                          <a:spcPts val="400"/>
                        </a:spcBef>
                        <a:spcAft>
                          <a:spcPts val="400"/>
                        </a:spcAft>
                        <a:buClrTx/>
                        <a:buSzTx/>
                        <a:buFont typeface="Arial" panose="020B0604020202020204" pitchFamily="34" charset="0"/>
                        <a:buChar char="•"/>
                        <a:tabLst/>
                        <a:defRPr/>
                      </a:pPr>
                      <a:r>
                        <a:rPr lang="en-US" sz="1300" b="0" i="1" u="none" strike="noStrike" dirty="0">
                          <a:solidFill>
                            <a:srgbClr val="000000"/>
                          </a:solidFill>
                          <a:effectLst/>
                          <a:latin typeface="Calibri" panose="020F0502020204030204" pitchFamily="34" charset="0"/>
                        </a:rPr>
                        <a:t>Outcome based payment hasn’t really been implemented yet; </a:t>
                      </a:r>
                      <a:r>
                        <a:rPr lang="en-US" sz="1300" b="0" i="1" u="none" strike="noStrike" dirty="0" err="1">
                          <a:solidFill>
                            <a:srgbClr val="000000"/>
                          </a:solidFill>
                          <a:effectLst/>
                          <a:latin typeface="Calibri" panose="020F0502020204030204" pitchFamily="34" charset="0"/>
                        </a:rPr>
                        <a:t>weve</a:t>
                      </a:r>
                      <a:r>
                        <a:rPr lang="en-US" sz="1300" b="0" i="1" u="none" strike="noStrike" dirty="0">
                          <a:solidFill>
                            <a:srgbClr val="000000"/>
                          </a:solidFill>
                          <a:effectLst/>
                          <a:latin typeface="Calibri" panose="020F0502020204030204" pitchFamily="34" charset="0"/>
                        </a:rPr>
                        <a:t> been part of some preliminary presentations but we haven’t received concrete details yet; </a:t>
                      </a:r>
                      <a:endParaRPr lang="en-US" sz="1300" i="1" dirty="0">
                        <a:solidFill>
                          <a:srgbClr val="000000"/>
                        </a:solidFill>
                        <a:latin typeface="Calibri" panose="020F0502020204030204" pitchFamily="34" charset="0"/>
                      </a:endParaRPr>
                    </a:p>
                    <a:p>
                      <a:pPr marL="171450" lvl="0" indent="-171450">
                        <a:lnSpc>
                          <a:spcPct val="90000"/>
                        </a:lnSpc>
                        <a:spcBef>
                          <a:spcPts val="400"/>
                        </a:spcBef>
                        <a:spcAft>
                          <a:spcPts val="400"/>
                        </a:spcAft>
                        <a:buFont typeface="Arial" panose="020B0604020202020204" pitchFamily="34" charset="0"/>
                        <a:buChar char="•"/>
                      </a:pPr>
                      <a:r>
                        <a:rPr lang="en-US" sz="1300" b="0" i="1" u="none" strike="noStrike" dirty="0">
                          <a:solidFill>
                            <a:srgbClr val="000000"/>
                          </a:solidFill>
                          <a:effectLst/>
                          <a:latin typeface="Calibri" panose="020F0502020204030204" pitchFamily="34" charset="0"/>
                        </a:rPr>
                        <a:t>Still some question about how this will be implemented; </a:t>
                      </a:r>
                    </a:p>
                    <a:p>
                      <a:pPr marL="171450" lvl="0" indent="-171450">
                        <a:lnSpc>
                          <a:spcPct val="90000"/>
                        </a:lnSpc>
                        <a:spcBef>
                          <a:spcPts val="400"/>
                        </a:spcBef>
                        <a:spcAft>
                          <a:spcPts val="400"/>
                        </a:spcAft>
                        <a:buFont typeface="Arial" panose="020B0604020202020204" pitchFamily="34" charset="0"/>
                        <a:buChar char="•"/>
                      </a:pPr>
                      <a:r>
                        <a:rPr lang="en-US" sz="1300" i="1" dirty="0">
                          <a:solidFill>
                            <a:srgbClr val="000000"/>
                          </a:solidFill>
                          <a:latin typeface="Calibri" panose="020F0502020204030204" pitchFamily="34" charset="0"/>
                        </a:rPr>
                        <a:t>Different Measures than the Withhold/Accountability score? Mix of the quality measures and some other things </a:t>
                      </a:r>
                    </a:p>
                    <a:p>
                      <a:pPr marL="171450" lvl="0" indent="-171450">
                        <a:lnSpc>
                          <a:spcPct val="90000"/>
                        </a:lnSpc>
                        <a:spcBef>
                          <a:spcPts val="400"/>
                        </a:spcBef>
                        <a:spcAft>
                          <a:spcPts val="400"/>
                        </a:spcAft>
                        <a:buFont typeface="Arial" panose="020B0604020202020204" pitchFamily="34" charset="0"/>
                        <a:buChar char="•"/>
                      </a:pPr>
                      <a:r>
                        <a:rPr lang="en-US" sz="1300" i="1" dirty="0">
                          <a:solidFill>
                            <a:srgbClr val="000000"/>
                          </a:solidFill>
                          <a:latin typeface="Calibri" panose="020F0502020204030204" pitchFamily="34" charset="0"/>
                        </a:rPr>
                        <a:t>Kind of in flux; MH isn’t trying to be mysterious – they  just aren’t in a place where they can state what the final version is going to look like. </a:t>
                      </a:r>
                    </a:p>
                    <a:p>
                      <a:pPr marL="115888" indent="-115888">
                        <a:lnSpc>
                          <a:spcPct val="90000"/>
                        </a:lnSpc>
                        <a:spcBef>
                          <a:spcPts val="600"/>
                        </a:spcBef>
                        <a:spcAft>
                          <a:spcPts val="600"/>
                        </a:spcAft>
                        <a:buFont typeface="Arial" panose="020B0604020202020204" pitchFamily="34" charset="0"/>
                        <a:buChar char="•"/>
                        <a:tabLst/>
                      </a:pPr>
                      <a:endParaRPr lang="en-US" sz="1300" dirty="0">
                        <a:latin typeface="+mn-lt"/>
                      </a:endParaRPr>
                    </a:p>
                  </a:txBody>
                  <a:tcPr marT="50292" marB="50292">
                    <a:solidFill>
                      <a:schemeClr val="accent5">
                        <a:lumMod val="20000"/>
                        <a:lumOff val="80000"/>
                      </a:schemeClr>
                    </a:solidFill>
                  </a:tcPr>
                </a:tc>
                <a:extLst>
                  <a:ext uri="{0D108BD9-81ED-4DB2-BD59-A6C34878D82A}">
                    <a16:rowId xmlns:a16="http://schemas.microsoft.com/office/drawing/2014/main" val="649594699"/>
                  </a:ext>
                </a:extLst>
              </a:tr>
            </a:tbl>
          </a:graphicData>
        </a:graphic>
      </p:graphicFrame>
      <p:sp>
        <p:nvSpPr>
          <p:cNvPr id="6" name="TextBox 5">
            <a:extLst>
              <a:ext uri="{FF2B5EF4-FFF2-40B4-BE49-F238E27FC236}">
                <a16:creationId xmlns:a16="http://schemas.microsoft.com/office/drawing/2014/main" id="{8D5D8FC1-E431-EB40-A48C-E4FD617F1C1F}"/>
              </a:ext>
            </a:extLst>
          </p:cNvPr>
          <p:cNvSpPr txBox="1"/>
          <p:nvPr/>
        </p:nvSpPr>
        <p:spPr>
          <a:xfrm>
            <a:off x="10306294" y="30037"/>
            <a:ext cx="1830634" cy="253763"/>
          </a:xfrm>
          <a:prstGeom prst="rect">
            <a:avLst/>
          </a:prstGeom>
          <a:noFill/>
          <a:ln>
            <a:solidFill>
              <a:schemeClr val="accent1"/>
            </a:solidFill>
          </a:ln>
        </p:spPr>
        <p:txBody>
          <a:bodyPr wrap="square" rtlCol="0">
            <a:spAutoFit/>
          </a:bodyPr>
          <a:lstStyle/>
          <a:p>
            <a:r>
              <a:rPr lang="en-US" sz="1000" dirty="0">
                <a:latin typeface="Century Gothic" panose="020B0502020202020204" pitchFamily="34" charset="0"/>
              </a:rPr>
              <a:t>B. Payment Model Process</a:t>
            </a:r>
          </a:p>
        </p:txBody>
      </p:sp>
      <p:sp>
        <p:nvSpPr>
          <p:cNvPr id="7" name="Slide Number Placeholder 3">
            <a:extLst>
              <a:ext uri="{FF2B5EF4-FFF2-40B4-BE49-F238E27FC236}">
                <a16:creationId xmlns:a16="http://schemas.microsoft.com/office/drawing/2014/main" id="{0AFCC6E3-8DB2-654B-8E1F-8C6A5A6D2CD6}"/>
              </a:ext>
            </a:extLst>
          </p:cNvPr>
          <p:cNvSpPr txBox="1">
            <a:spLocks/>
          </p:cNvSpPr>
          <p:nvPr/>
        </p:nvSpPr>
        <p:spPr>
          <a:xfrm>
            <a:off x="11399520" y="6480050"/>
            <a:ext cx="598414" cy="365125"/>
          </a:xfrm>
          <a:prstGeom prst="rect">
            <a:avLst/>
          </a:prstGeom>
        </p:spPr>
        <p:txBody>
          <a:bodyPr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8</a:t>
            </a:fld>
            <a:endParaRPr lang="en-US" dirty="0"/>
          </a:p>
        </p:txBody>
      </p:sp>
    </p:spTree>
    <p:extLst>
      <p:ext uri="{BB962C8B-B14F-4D97-AF65-F5344CB8AC3E}">
        <p14:creationId xmlns:p14="http://schemas.microsoft.com/office/powerpoint/2010/main" val="2585670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EB22D6-9593-E74F-9092-ED9E0FD99627}"/>
              </a:ext>
            </a:extLst>
          </p:cNvPr>
          <p:cNvSpPr>
            <a:spLocks noGrp="1"/>
          </p:cNvSpPr>
          <p:nvPr>
            <p:ph type="title"/>
          </p:nvPr>
        </p:nvSpPr>
        <p:spPr>
          <a:xfrm>
            <a:off x="520861" y="164013"/>
            <a:ext cx="11797046" cy="604077"/>
          </a:xfrm>
        </p:spPr>
        <p:txBody>
          <a:bodyPr>
            <a:normAutofit fontScale="90000"/>
          </a:bodyPr>
          <a:lstStyle/>
          <a:p>
            <a:r>
              <a:rPr lang="en-US" b="0" dirty="0"/>
              <a:t>Backup: BH Payment Models - Incentive Program Benchmarks</a:t>
            </a:r>
          </a:p>
        </p:txBody>
      </p:sp>
      <p:graphicFrame>
        <p:nvGraphicFramePr>
          <p:cNvPr id="9" name="Table 8">
            <a:extLst>
              <a:ext uri="{FF2B5EF4-FFF2-40B4-BE49-F238E27FC236}">
                <a16:creationId xmlns:a16="http://schemas.microsoft.com/office/drawing/2014/main" id="{AF76F1F5-8E8B-4A7B-8E7B-0CD382AC5C46}"/>
              </a:ext>
            </a:extLst>
          </p:cNvPr>
          <p:cNvGraphicFramePr>
            <a:graphicFrameLocks noGrp="1"/>
          </p:cNvGraphicFramePr>
          <p:nvPr>
            <p:extLst>
              <p:ext uri="{D42A27DB-BD31-4B8C-83A1-F6EECF244321}">
                <p14:modId xmlns:p14="http://schemas.microsoft.com/office/powerpoint/2010/main" val="2079562237"/>
              </p:ext>
            </p:extLst>
          </p:nvPr>
        </p:nvGraphicFramePr>
        <p:xfrm>
          <a:off x="188558" y="1462203"/>
          <a:ext cx="11797047" cy="5250276"/>
        </p:xfrm>
        <a:graphic>
          <a:graphicData uri="http://schemas.openxmlformats.org/drawingml/2006/table">
            <a:tbl>
              <a:tblPr firstRow="1" bandRow="1">
                <a:tableStyleId>{5C22544A-7EE6-4342-B048-85BDC9FD1C3A}</a:tableStyleId>
              </a:tblPr>
              <a:tblGrid>
                <a:gridCol w="4223070">
                  <a:extLst>
                    <a:ext uri="{9D8B030D-6E8A-4147-A177-3AD203B41FA5}">
                      <a16:colId xmlns:a16="http://schemas.microsoft.com/office/drawing/2014/main" val="2689274485"/>
                    </a:ext>
                  </a:extLst>
                </a:gridCol>
                <a:gridCol w="3759357">
                  <a:extLst>
                    <a:ext uri="{9D8B030D-6E8A-4147-A177-3AD203B41FA5}">
                      <a16:colId xmlns:a16="http://schemas.microsoft.com/office/drawing/2014/main" val="1117588149"/>
                    </a:ext>
                  </a:extLst>
                </a:gridCol>
                <a:gridCol w="3814620">
                  <a:extLst>
                    <a:ext uri="{9D8B030D-6E8A-4147-A177-3AD203B41FA5}">
                      <a16:colId xmlns:a16="http://schemas.microsoft.com/office/drawing/2014/main" val="2866674889"/>
                    </a:ext>
                  </a:extLst>
                </a:gridCol>
              </a:tblGrid>
              <a:tr h="315564">
                <a:tc>
                  <a:txBody>
                    <a:bodyPr/>
                    <a:lstStyle/>
                    <a:p>
                      <a:pPr algn="ctr">
                        <a:lnSpc>
                          <a:spcPct val="90000"/>
                        </a:lnSpc>
                        <a:spcBef>
                          <a:spcPts val="300"/>
                        </a:spcBef>
                        <a:spcAft>
                          <a:spcPts val="300"/>
                        </a:spcAft>
                      </a:pPr>
                      <a:r>
                        <a:rPr lang="en-US" sz="1400" dirty="0" err="1"/>
                        <a:t>TennCare</a:t>
                      </a:r>
                      <a:r>
                        <a:rPr lang="en-US" sz="1400" dirty="0"/>
                        <a:t> Tennessee Health Link</a:t>
                      </a:r>
                    </a:p>
                  </a:txBody>
                  <a:tcPr marT="50292" marB="50292" anchor="ctr"/>
                </a:tc>
                <a:tc>
                  <a:txBody>
                    <a:bodyPr/>
                    <a:lstStyle/>
                    <a:p>
                      <a:pPr marL="0" marR="0" lvl="0" indent="0" algn="ctr" defTabSz="914400" rtl="0" eaLnBrk="1" fontAlgn="auto" latinLnBrk="0" hangingPunct="1">
                        <a:lnSpc>
                          <a:spcPct val="90000"/>
                        </a:lnSpc>
                        <a:spcBef>
                          <a:spcPts val="300"/>
                        </a:spcBef>
                        <a:spcAft>
                          <a:spcPts val="300"/>
                        </a:spcAft>
                        <a:buClrTx/>
                        <a:buSzTx/>
                        <a:buFontTx/>
                        <a:buNone/>
                        <a:tabLst/>
                        <a:defRPr/>
                      </a:pPr>
                      <a:r>
                        <a:rPr lang="en-US" sz="1400" dirty="0"/>
                        <a:t>Pennsylvania  ICP P4P program</a:t>
                      </a:r>
                    </a:p>
                  </a:txBody>
                  <a:tcPr marT="50292" marB="50292" anchor="ctr"/>
                </a:tc>
                <a:tc>
                  <a:txBody>
                    <a:bodyPr/>
                    <a:lstStyle/>
                    <a:p>
                      <a:pPr marL="0" marR="0" lvl="0" indent="0" algn="ctr" defTabSz="914400" rtl="0" eaLnBrk="1" fontAlgn="auto" latinLnBrk="0" hangingPunct="1">
                        <a:lnSpc>
                          <a:spcPct val="90000"/>
                        </a:lnSpc>
                        <a:spcBef>
                          <a:spcPts val="300"/>
                        </a:spcBef>
                        <a:spcAft>
                          <a:spcPts val="300"/>
                        </a:spcAft>
                        <a:buClrTx/>
                        <a:buSzTx/>
                        <a:buFontTx/>
                        <a:buNone/>
                        <a:tabLst/>
                        <a:defRPr/>
                      </a:pPr>
                      <a:r>
                        <a:rPr lang="en-US" sz="1400" dirty="0"/>
                        <a:t>Arizona VBP</a:t>
                      </a:r>
                    </a:p>
                  </a:txBody>
                  <a:tcPr marT="50292" marB="50292" anchor="ctr"/>
                </a:tc>
                <a:extLst>
                  <a:ext uri="{0D108BD9-81ED-4DB2-BD59-A6C34878D82A}">
                    <a16:rowId xmlns:a16="http://schemas.microsoft.com/office/drawing/2014/main" val="3896348383"/>
                  </a:ext>
                </a:extLst>
              </a:tr>
              <a:tr h="4887046">
                <a:tc>
                  <a:txBody>
                    <a:bodyPr/>
                    <a:lstStyle/>
                    <a:p>
                      <a:pPr marL="0" marR="0" lvl="0" indent="0" algn="l" defTabSz="914400" rtl="0" eaLnBrk="1" fontAlgn="auto" latinLnBrk="0" hangingPunct="1">
                        <a:lnSpc>
                          <a:spcPct val="90000"/>
                        </a:lnSpc>
                        <a:spcBef>
                          <a:spcPts val="300"/>
                        </a:spcBef>
                        <a:spcAft>
                          <a:spcPts val="300"/>
                        </a:spcAft>
                        <a:buClrTx/>
                        <a:buSzTx/>
                        <a:buFontTx/>
                        <a:buNone/>
                        <a:tabLst/>
                        <a:defRPr/>
                      </a:pPr>
                      <a:r>
                        <a:rPr lang="en-US" sz="1400" b="1" kern="1200" dirty="0">
                          <a:solidFill>
                            <a:schemeClr val="dk1"/>
                          </a:solidFill>
                          <a:effectLst/>
                        </a:rPr>
                        <a:t>Practice transformation support</a:t>
                      </a:r>
                      <a:br>
                        <a:rPr lang="en-US" sz="1400" b="1" kern="1200" dirty="0">
                          <a:solidFill>
                            <a:schemeClr val="dk1"/>
                          </a:solidFill>
                          <a:effectLst/>
                        </a:rPr>
                      </a:br>
                      <a:r>
                        <a:rPr lang="en-US" sz="1400" kern="1200" dirty="0">
                          <a:solidFill>
                            <a:schemeClr val="dk1"/>
                          </a:solidFill>
                          <a:effectLst/>
                        </a:rPr>
                        <a:t>Payments from the MCOs to make clinical and organizational changes</a:t>
                      </a:r>
                    </a:p>
                    <a:p>
                      <a:pPr marL="0" marR="0" lvl="0" indent="0" algn="l" defTabSz="914400" rtl="0" eaLnBrk="1" fontAlgn="auto" latinLnBrk="0" hangingPunct="1">
                        <a:lnSpc>
                          <a:spcPct val="90000"/>
                        </a:lnSpc>
                        <a:spcBef>
                          <a:spcPts val="300"/>
                        </a:spcBef>
                        <a:spcAft>
                          <a:spcPts val="300"/>
                        </a:spcAft>
                        <a:buClrTx/>
                        <a:buSzTx/>
                        <a:buFontTx/>
                        <a:buNone/>
                        <a:tabLst/>
                        <a:defRPr/>
                      </a:pPr>
                      <a:endParaRPr lang="en-US" sz="1400" kern="1200" dirty="0">
                        <a:solidFill>
                          <a:schemeClr val="dk1"/>
                        </a:solidFill>
                        <a:effectLst/>
                      </a:endParaRPr>
                    </a:p>
                    <a:p>
                      <a:pPr marL="0" marR="0" lvl="0" indent="0" algn="l" defTabSz="914400" rtl="0" eaLnBrk="1" fontAlgn="auto" latinLnBrk="0" hangingPunct="1">
                        <a:lnSpc>
                          <a:spcPct val="90000"/>
                        </a:lnSpc>
                        <a:spcBef>
                          <a:spcPts val="300"/>
                        </a:spcBef>
                        <a:spcAft>
                          <a:spcPts val="300"/>
                        </a:spcAft>
                        <a:buClrTx/>
                        <a:buSzTx/>
                        <a:buFontTx/>
                        <a:buNone/>
                        <a:tabLst/>
                        <a:defRPr/>
                      </a:pPr>
                      <a:r>
                        <a:rPr lang="en-US" sz="1400" b="1" kern="1200" dirty="0">
                          <a:solidFill>
                            <a:schemeClr val="dk1"/>
                          </a:solidFill>
                          <a:effectLst/>
                        </a:rPr>
                        <a:t>Base Rate</a:t>
                      </a:r>
                      <a:br>
                        <a:rPr lang="en-US" sz="1400" kern="1200" dirty="0">
                          <a:solidFill>
                            <a:schemeClr val="dk1"/>
                          </a:solidFill>
                          <a:effectLst/>
                        </a:rPr>
                      </a:br>
                      <a:r>
                        <a:rPr lang="en-US" sz="1400" kern="1200" dirty="0">
                          <a:solidFill>
                            <a:schemeClr val="dk1"/>
                          </a:solidFill>
                          <a:effectLst/>
                        </a:rPr>
                        <a:t>A set rate for each attributed member for each month specific services are delivered. These services are not traditionally covered under FFS, such as creation of care plans, care coordination, and patient and family support. </a:t>
                      </a:r>
                    </a:p>
                    <a:p>
                      <a:pPr marL="0" marR="0" lvl="0" indent="0" algn="l" defTabSz="914400" rtl="0" eaLnBrk="1" fontAlgn="auto" latinLnBrk="0" hangingPunct="1">
                        <a:lnSpc>
                          <a:spcPct val="90000"/>
                        </a:lnSpc>
                        <a:spcBef>
                          <a:spcPts val="300"/>
                        </a:spcBef>
                        <a:spcAft>
                          <a:spcPts val="300"/>
                        </a:spcAft>
                        <a:buClrTx/>
                        <a:buSzTx/>
                        <a:buFontTx/>
                        <a:buNone/>
                        <a:tabLst/>
                        <a:defRPr/>
                      </a:pPr>
                      <a:endParaRPr lang="en-US" sz="1400" b="1" kern="1200" dirty="0">
                        <a:solidFill>
                          <a:schemeClr val="dk1"/>
                        </a:solidFill>
                        <a:effectLst/>
                      </a:endParaRPr>
                    </a:p>
                    <a:p>
                      <a:pPr marL="0" marR="0" lvl="0" indent="0" algn="l" defTabSz="914400" rtl="0" eaLnBrk="1" fontAlgn="auto" latinLnBrk="0" hangingPunct="1">
                        <a:lnSpc>
                          <a:spcPct val="90000"/>
                        </a:lnSpc>
                        <a:spcBef>
                          <a:spcPts val="300"/>
                        </a:spcBef>
                        <a:spcAft>
                          <a:spcPts val="300"/>
                        </a:spcAft>
                        <a:buClrTx/>
                        <a:buSzTx/>
                        <a:buFontTx/>
                        <a:buNone/>
                        <a:tabLst/>
                        <a:defRPr/>
                      </a:pPr>
                      <a:r>
                        <a:rPr lang="en-US" sz="1400" b="1" kern="1200" dirty="0">
                          <a:solidFill>
                            <a:schemeClr val="dk1"/>
                          </a:solidFill>
                          <a:effectLst/>
                        </a:rPr>
                        <a:t>Outcome payments</a:t>
                      </a:r>
                      <a:endParaRPr lang="en-US" sz="1400" kern="1200" dirty="0">
                        <a:solidFill>
                          <a:schemeClr val="dk1"/>
                        </a:solidFill>
                        <a:effectLst/>
                      </a:endParaRPr>
                    </a:p>
                    <a:p>
                      <a:pPr marL="115888" marR="0" lvl="0" indent="-115888"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Earn up to 100% based on performance across 15 measures,</a:t>
                      </a:r>
                    </a:p>
                    <a:p>
                      <a:pPr marL="115888" marR="0" lvl="0" indent="-115888"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Must meet exceed on 4/10 quality and show improved efficiency to qualify</a:t>
                      </a:r>
                    </a:p>
                    <a:p>
                      <a:pPr marL="115888" marR="0" lvl="0" indent="-115888"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b="1" kern="1200" dirty="0">
                          <a:solidFill>
                            <a:schemeClr val="dk1"/>
                          </a:solidFill>
                          <a:effectLst/>
                        </a:rPr>
                        <a:t>5 Efficiency Measures</a:t>
                      </a:r>
                      <a:br>
                        <a:rPr lang="en-US" sz="1400" b="1" kern="1200" dirty="0">
                          <a:solidFill>
                            <a:schemeClr val="dk1"/>
                          </a:solidFill>
                          <a:effectLst/>
                        </a:rPr>
                      </a:br>
                      <a:r>
                        <a:rPr lang="en-US" sz="1400" b="0" kern="1200" dirty="0">
                          <a:solidFill>
                            <a:schemeClr val="dk1"/>
                          </a:solidFill>
                          <a:effectLst/>
                        </a:rPr>
                        <a:t>e.g., </a:t>
                      </a:r>
                      <a:r>
                        <a:rPr lang="en-US" sz="1400" kern="1200" dirty="0">
                          <a:solidFill>
                            <a:schemeClr val="dk1"/>
                          </a:solidFill>
                          <a:effectLst/>
                        </a:rPr>
                        <a:t>all-cause hospital readmits, ED visits, MH IP util.</a:t>
                      </a:r>
                    </a:p>
                    <a:p>
                      <a:pPr marL="115888" marR="0" lvl="0" indent="-115888"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b="1" kern="1200" dirty="0">
                          <a:solidFill>
                            <a:schemeClr val="dk1"/>
                          </a:solidFill>
                          <a:effectLst/>
                        </a:rPr>
                        <a:t>10 quality measures </a:t>
                      </a:r>
                      <a:br>
                        <a:rPr lang="en-US" sz="1400" b="1" kern="1200" dirty="0">
                          <a:solidFill>
                            <a:schemeClr val="dk1"/>
                          </a:solidFill>
                          <a:effectLst/>
                        </a:rPr>
                      </a:br>
                      <a:r>
                        <a:rPr lang="en-US" sz="1400" kern="1200" dirty="0">
                          <a:solidFill>
                            <a:schemeClr val="dk1"/>
                          </a:solidFill>
                          <a:effectLst/>
                        </a:rPr>
                        <a:t>e.g., psych hospital readmit rates and antidepressant med mgt; initiation/engagement of ADD treatment; BMI and comprehensive diabetes care). </a:t>
                      </a:r>
                      <a:endParaRPr lang="en-US" sz="1400" kern="1200" dirty="0">
                        <a:solidFill>
                          <a:schemeClr val="dk1"/>
                        </a:solidFill>
                        <a:effectLst/>
                        <a:latin typeface="+mn-lt"/>
                        <a:ea typeface="+mn-ea"/>
                        <a:cs typeface="+mn-cs"/>
                      </a:endParaRPr>
                    </a:p>
                  </a:txBody>
                  <a:tcPr marT="50292" marB="50292"/>
                </a:tc>
                <a:tc>
                  <a:txBody>
                    <a:bodyPr/>
                    <a:lstStyle/>
                    <a:p>
                      <a:pPr marL="0" lvl="0" indent="0">
                        <a:lnSpc>
                          <a:spcPct val="90000"/>
                        </a:lnSpc>
                        <a:spcBef>
                          <a:spcPts val="300"/>
                        </a:spcBef>
                        <a:spcAft>
                          <a:spcPts val="300"/>
                        </a:spcAft>
                        <a:buFont typeface="+mj-lt"/>
                        <a:buNone/>
                      </a:pPr>
                      <a:r>
                        <a:rPr lang="en-US" sz="1400" kern="1200" dirty="0">
                          <a:solidFill>
                            <a:schemeClr val="dk1"/>
                          </a:solidFill>
                          <a:effectLst/>
                        </a:rPr>
                        <a:t>Participants may </a:t>
                      </a:r>
                      <a:r>
                        <a:rPr lang="en-US" sz="1400" b="1" kern="1200" dirty="0">
                          <a:solidFill>
                            <a:schemeClr val="dk1"/>
                          </a:solidFill>
                          <a:effectLst/>
                        </a:rPr>
                        <a:t>receive incentive payments based on five performance measures</a:t>
                      </a:r>
                      <a:r>
                        <a:rPr lang="en-US" sz="1400" kern="1200" dirty="0">
                          <a:solidFill>
                            <a:schemeClr val="dk1"/>
                          </a:solidFill>
                          <a:effectLst/>
                        </a:rPr>
                        <a:t>: </a:t>
                      </a:r>
                    </a:p>
                    <a:p>
                      <a:pPr marL="231775" lvl="0" indent="-231775">
                        <a:lnSpc>
                          <a:spcPct val="90000"/>
                        </a:lnSpc>
                        <a:spcBef>
                          <a:spcPts val="300"/>
                        </a:spcBef>
                        <a:spcAft>
                          <a:spcPts val="300"/>
                        </a:spcAft>
                        <a:buFont typeface="Arial" panose="020B0604020202020204" pitchFamily="34" charset="0"/>
                        <a:buChar char="•"/>
                        <a:tabLst/>
                      </a:pPr>
                      <a:r>
                        <a:rPr lang="en-US" sz="1400" kern="1200" dirty="0">
                          <a:solidFill>
                            <a:schemeClr val="dk1"/>
                          </a:solidFill>
                          <a:effectLst/>
                        </a:rPr>
                        <a:t>Initiation and engagement of alcohol and other drug dependence treatment. </a:t>
                      </a:r>
                    </a:p>
                    <a:p>
                      <a:pPr marL="231775" lvl="0" indent="-231775">
                        <a:lnSpc>
                          <a:spcPct val="90000"/>
                        </a:lnSpc>
                        <a:spcBef>
                          <a:spcPts val="300"/>
                        </a:spcBef>
                        <a:spcAft>
                          <a:spcPts val="300"/>
                        </a:spcAft>
                        <a:buFont typeface="Arial" panose="020B0604020202020204" pitchFamily="34" charset="0"/>
                        <a:buChar char="•"/>
                        <a:tabLst/>
                      </a:pPr>
                      <a:r>
                        <a:rPr lang="en-US" sz="1400" kern="1200" dirty="0">
                          <a:solidFill>
                            <a:schemeClr val="dk1"/>
                          </a:solidFill>
                          <a:effectLst/>
                        </a:rPr>
                        <a:t>Adherence to antipsychotic medications for individuals with schizophrenia. </a:t>
                      </a:r>
                    </a:p>
                    <a:p>
                      <a:pPr marL="231775" lvl="0" indent="-231775">
                        <a:lnSpc>
                          <a:spcPct val="90000"/>
                        </a:lnSpc>
                        <a:spcBef>
                          <a:spcPts val="300"/>
                        </a:spcBef>
                        <a:spcAft>
                          <a:spcPts val="300"/>
                        </a:spcAft>
                        <a:buFont typeface="Arial" panose="020B0604020202020204" pitchFamily="34" charset="0"/>
                        <a:buChar char="•"/>
                        <a:tabLst/>
                      </a:pPr>
                      <a:r>
                        <a:rPr lang="en-US" sz="1400" kern="1200" dirty="0">
                          <a:solidFill>
                            <a:schemeClr val="dk1"/>
                          </a:solidFill>
                          <a:effectLst/>
                        </a:rPr>
                        <a:t>Combined physical health and behavioral health 30-day inpatient rate for individuals with serious, persistent mental illness. </a:t>
                      </a:r>
                    </a:p>
                    <a:p>
                      <a:pPr marL="231775" lvl="0" indent="-231775">
                        <a:lnSpc>
                          <a:spcPct val="90000"/>
                        </a:lnSpc>
                        <a:spcBef>
                          <a:spcPts val="300"/>
                        </a:spcBef>
                        <a:spcAft>
                          <a:spcPts val="300"/>
                        </a:spcAft>
                        <a:buFont typeface="Arial" panose="020B0604020202020204" pitchFamily="34" charset="0"/>
                        <a:buChar char="•"/>
                        <a:tabLst/>
                      </a:pPr>
                      <a:r>
                        <a:rPr lang="en-US" sz="1400" kern="1200" dirty="0">
                          <a:solidFill>
                            <a:schemeClr val="dk1"/>
                          </a:solidFill>
                          <a:effectLst/>
                        </a:rPr>
                        <a:t>Emergency department utilization for individuals with serious, persistent mental illness; and</a:t>
                      </a:r>
                    </a:p>
                    <a:p>
                      <a:pPr marL="231775" lvl="0" indent="-231775">
                        <a:lnSpc>
                          <a:spcPct val="90000"/>
                        </a:lnSpc>
                        <a:spcBef>
                          <a:spcPts val="300"/>
                        </a:spcBef>
                        <a:spcAft>
                          <a:spcPts val="300"/>
                        </a:spcAft>
                        <a:buFont typeface="Arial" panose="020B0604020202020204" pitchFamily="34" charset="0"/>
                        <a:buChar char="•"/>
                        <a:tabLst/>
                      </a:pPr>
                      <a:r>
                        <a:rPr lang="en-US" sz="1400" kern="1200" dirty="0">
                          <a:solidFill>
                            <a:schemeClr val="dk1"/>
                          </a:solidFill>
                          <a:effectLst/>
                        </a:rPr>
                        <a:t>Combined physical health and behavioral health inpatient admission for individuals with serious, persistent mental illness. </a:t>
                      </a:r>
                    </a:p>
                    <a:p>
                      <a:pPr>
                        <a:lnSpc>
                          <a:spcPct val="90000"/>
                        </a:lnSpc>
                        <a:spcBef>
                          <a:spcPts val="300"/>
                        </a:spcBef>
                        <a:spcAft>
                          <a:spcPts val="300"/>
                        </a:spcAft>
                      </a:pPr>
                      <a:r>
                        <a:rPr lang="en-US" sz="1400" kern="1200" dirty="0">
                          <a:solidFill>
                            <a:schemeClr val="dk1"/>
                          </a:solidFill>
                          <a:effectLst/>
                        </a:rPr>
                        <a:t>Each measure is weighted equally and receive 20% of allocated funding for each plan.  Payments are based on improvement, calculated from the base measurement year </a:t>
                      </a:r>
                      <a:endParaRPr lang="en-US" sz="1400" kern="1200" dirty="0">
                        <a:solidFill>
                          <a:schemeClr val="dk1"/>
                        </a:solidFill>
                        <a:effectLst/>
                        <a:latin typeface="+mn-lt"/>
                        <a:ea typeface="+mn-ea"/>
                        <a:cs typeface="+mn-cs"/>
                      </a:endParaRPr>
                    </a:p>
                  </a:txBody>
                  <a:tcPr marT="50292" marB="50292"/>
                </a:tc>
                <a:tc>
                  <a:txBody>
                    <a:bodyPr/>
                    <a:lstStyle/>
                    <a:p>
                      <a:pPr marL="0" marR="0" lvl="0" indent="0" algn="l" defTabSz="914400" rtl="0" eaLnBrk="1" fontAlgn="auto" latinLnBrk="0" hangingPunct="1">
                        <a:lnSpc>
                          <a:spcPct val="90000"/>
                        </a:lnSpc>
                        <a:spcBef>
                          <a:spcPts val="300"/>
                        </a:spcBef>
                        <a:spcAft>
                          <a:spcPts val="300"/>
                        </a:spcAft>
                        <a:buClrTx/>
                        <a:buSzTx/>
                        <a:buFont typeface="Arial" panose="020B0604020202020204" pitchFamily="34" charset="0"/>
                        <a:buNone/>
                        <a:tabLst/>
                        <a:defRPr/>
                      </a:pPr>
                      <a:r>
                        <a:rPr lang="en-US" sz="1400" kern="1200" dirty="0">
                          <a:solidFill>
                            <a:schemeClr val="dk1"/>
                          </a:solidFill>
                          <a:effectLst/>
                        </a:rPr>
                        <a:t>Arizona contracts with three Regional BH Authorities that operate statewide through a specialty MC arrangement to provide integrated BH/PH services to Medicaid enrollees with serious mental illness. </a:t>
                      </a:r>
                    </a:p>
                    <a:p>
                      <a:pPr marL="171450" marR="0" lvl="0" indent="-171450"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Beginning in October 2015, contractual requirements were added to link, at a minimum, </a:t>
                      </a:r>
                      <a:r>
                        <a:rPr lang="en-US" sz="1400" b="1" kern="1200" dirty="0">
                          <a:solidFill>
                            <a:schemeClr val="dk1"/>
                          </a:solidFill>
                          <a:effectLst/>
                        </a:rPr>
                        <a:t>five percent of total payments to providers to VBP strategies.</a:t>
                      </a:r>
                      <a:r>
                        <a:rPr lang="en-US" sz="1400" kern="1200" dirty="0">
                          <a:solidFill>
                            <a:schemeClr val="dk1"/>
                          </a:solidFill>
                          <a:effectLst/>
                        </a:rPr>
                        <a:t> </a:t>
                      </a:r>
                    </a:p>
                    <a:p>
                      <a:pPr marL="171450" marR="0" lvl="0" indent="-171450"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During the first year, entities </a:t>
                      </a:r>
                      <a:r>
                        <a:rPr lang="en-US" sz="1400" b="1" kern="1200" dirty="0">
                          <a:solidFill>
                            <a:schemeClr val="dk1"/>
                          </a:solidFill>
                          <a:effectLst/>
                        </a:rPr>
                        <a:t>used HEDIS measures </a:t>
                      </a:r>
                      <a:r>
                        <a:rPr lang="en-US" sz="1400" kern="1200" dirty="0">
                          <a:solidFill>
                            <a:schemeClr val="dk1"/>
                          </a:solidFill>
                          <a:effectLst/>
                        </a:rPr>
                        <a:t>such as </a:t>
                      </a:r>
                    </a:p>
                    <a:p>
                      <a:pPr marL="439738" marR="0" lvl="1" indent="-439738"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reductions in IP &amp; ED admissions,</a:t>
                      </a:r>
                    </a:p>
                    <a:p>
                      <a:pPr marL="439738" marR="0" lvl="1" indent="-439738"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follow-up with BH providers within seven days post-discharge. </a:t>
                      </a:r>
                    </a:p>
                    <a:p>
                      <a:pPr marL="171450" marR="0" lvl="0" indent="-171450" algn="l" defTabSz="914400" rtl="0" eaLnBrk="1" fontAlgn="auto" latinLnBrk="0" hangingPunct="1">
                        <a:lnSpc>
                          <a:spcPct val="90000"/>
                        </a:lnSpc>
                        <a:spcBef>
                          <a:spcPts val="300"/>
                        </a:spcBef>
                        <a:spcAft>
                          <a:spcPts val="300"/>
                        </a:spcAft>
                        <a:buClrTx/>
                        <a:buSzTx/>
                        <a:buFont typeface="Arial" panose="020B0604020202020204" pitchFamily="34" charset="0"/>
                        <a:buChar char="•"/>
                        <a:tabLst/>
                        <a:defRPr/>
                      </a:pPr>
                      <a:r>
                        <a:rPr lang="en-US" sz="1400" kern="1200" dirty="0">
                          <a:solidFill>
                            <a:schemeClr val="dk1"/>
                          </a:solidFill>
                          <a:effectLst/>
                        </a:rPr>
                        <a:t>Recently, it implemented a </a:t>
                      </a:r>
                      <a:r>
                        <a:rPr lang="en-US" sz="1400" b="1" kern="1200" dirty="0">
                          <a:solidFill>
                            <a:schemeClr val="dk1"/>
                          </a:solidFill>
                          <a:effectLst/>
                        </a:rPr>
                        <a:t>value-based differential payment model </a:t>
                      </a:r>
                      <a:r>
                        <a:rPr lang="en-US" sz="1400" kern="1200" dirty="0">
                          <a:solidFill>
                            <a:schemeClr val="dk1"/>
                          </a:solidFill>
                          <a:effectLst/>
                        </a:rPr>
                        <a:t>that rewards providers who meet specific delivery system goals, including integrated clinics that provide both physical and behavioral health services. These clinics may receive </a:t>
                      </a:r>
                      <a:r>
                        <a:rPr lang="en-US" sz="1400" b="1" kern="1200" dirty="0">
                          <a:solidFill>
                            <a:schemeClr val="dk1"/>
                          </a:solidFill>
                          <a:effectLst/>
                        </a:rPr>
                        <a:t>a 10 percent rate increase for billing certain physician services.</a:t>
                      </a:r>
                      <a:endParaRPr lang="en-US" sz="1400" b="1" kern="1200" dirty="0">
                        <a:solidFill>
                          <a:schemeClr val="dk1"/>
                        </a:solidFill>
                        <a:effectLst/>
                        <a:latin typeface="+mn-lt"/>
                        <a:ea typeface="+mn-ea"/>
                        <a:cs typeface="+mn-cs"/>
                      </a:endParaRPr>
                    </a:p>
                  </a:txBody>
                  <a:tcPr marT="50292" marB="50292"/>
                </a:tc>
                <a:extLst>
                  <a:ext uri="{0D108BD9-81ED-4DB2-BD59-A6C34878D82A}">
                    <a16:rowId xmlns:a16="http://schemas.microsoft.com/office/drawing/2014/main" val="3217335137"/>
                  </a:ext>
                </a:extLst>
              </a:tr>
            </a:tbl>
          </a:graphicData>
        </a:graphic>
      </p:graphicFrame>
      <p:sp>
        <p:nvSpPr>
          <p:cNvPr id="8" name="Rectangle 7">
            <a:extLst>
              <a:ext uri="{FF2B5EF4-FFF2-40B4-BE49-F238E27FC236}">
                <a16:creationId xmlns:a16="http://schemas.microsoft.com/office/drawing/2014/main" id="{ED031B0F-9AF5-024A-95DA-B9CB7D932D90}"/>
              </a:ext>
            </a:extLst>
          </p:cNvPr>
          <p:cNvSpPr/>
          <p:nvPr/>
        </p:nvSpPr>
        <p:spPr>
          <a:xfrm>
            <a:off x="188559" y="819550"/>
            <a:ext cx="11797046" cy="590931"/>
          </a:xfrm>
          <a:prstGeom prst="rect">
            <a:avLst/>
          </a:prstGeom>
          <a:solidFill>
            <a:schemeClr val="accent3"/>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anchor="ctr">
            <a:spAutoFit/>
          </a:bodyPr>
          <a:lstStyle/>
          <a:p>
            <a:pPr marL="12700" marR="0" lvl="0" indent="-12700" algn="l" defTabSz="914400" rtl="0" eaLnBrk="1" fontAlgn="auto" latinLnBrk="0" hangingPunct="1">
              <a:lnSpc>
                <a:spcPct val="9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Many other states have established Incentive programs for BH providers – predominantly P4P focused on member engagement and utilization/outcomes </a:t>
            </a:r>
          </a:p>
        </p:txBody>
      </p:sp>
      <p:sp>
        <p:nvSpPr>
          <p:cNvPr id="6" name="TextBox 5">
            <a:extLst>
              <a:ext uri="{FF2B5EF4-FFF2-40B4-BE49-F238E27FC236}">
                <a16:creationId xmlns:a16="http://schemas.microsoft.com/office/drawing/2014/main" id="{9C151B19-3D48-764C-BE2E-5CA52676C602}"/>
              </a:ext>
            </a:extLst>
          </p:cNvPr>
          <p:cNvSpPr txBox="1"/>
          <p:nvPr/>
        </p:nvSpPr>
        <p:spPr>
          <a:xfrm>
            <a:off x="10306294" y="30037"/>
            <a:ext cx="1830634" cy="253763"/>
          </a:xfrm>
          <a:prstGeom prst="rect">
            <a:avLst/>
          </a:prstGeom>
          <a:noFill/>
          <a:ln>
            <a:solidFill>
              <a:schemeClr val="accent1"/>
            </a:solidFill>
          </a:ln>
        </p:spPr>
        <p:txBody>
          <a:bodyPr wrap="square" rtlCol="0">
            <a:spAutoFit/>
          </a:bodyPr>
          <a:lstStyle/>
          <a:p>
            <a:r>
              <a:rPr lang="en-US" sz="1000" dirty="0">
                <a:latin typeface="Century Gothic" panose="020B0502020202020204" pitchFamily="34" charset="0"/>
              </a:rPr>
              <a:t>B. Payment Model Process</a:t>
            </a:r>
          </a:p>
        </p:txBody>
      </p:sp>
      <p:sp>
        <p:nvSpPr>
          <p:cNvPr id="11" name="Slide Number Placeholder 3">
            <a:extLst>
              <a:ext uri="{FF2B5EF4-FFF2-40B4-BE49-F238E27FC236}">
                <a16:creationId xmlns:a16="http://schemas.microsoft.com/office/drawing/2014/main" id="{E1C33649-6CE6-F44B-A219-09268D040284}"/>
              </a:ext>
            </a:extLst>
          </p:cNvPr>
          <p:cNvSpPr txBox="1">
            <a:spLocks/>
          </p:cNvSpPr>
          <p:nvPr/>
        </p:nvSpPr>
        <p:spPr>
          <a:xfrm>
            <a:off x="11399520" y="6385048"/>
            <a:ext cx="598414" cy="365125"/>
          </a:xfrm>
          <a:prstGeom prst="rect">
            <a:avLst/>
          </a:prstGeom>
        </p:spPr>
        <p:txBody>
          <a:bodyPr anchor="ctr"/>
          <a:lstStyle>
            <a:defPPr>
              <a:defRPr lang="en-US"/>
            </a:defPPr>
            <a:lvl1pPr marL="0" algn="r" defTabSz="457120" rtl="0" eaLnBrk="1" latinLnBrk="0" hangingPunct="1">
              <a:defRPr sz="1400" b="1" kern="1200">
                <a:solidFill>
                  <a:schemeClr val="bg1">
                    <a:lumMod val="75000"/>
                  </a:schemeClr>
                </a:solidFill>
                <a:latin typeface="+mn-lt"/>
                <a:ea typeface="+mn-ea"/>
                <a:cs typeface="+mn-cs"/>
              </a:defRPr>
            </a:lvl1pPr>
            <a:lvl2pPr marL="228560" algn="l" defTabSz="457120" rtl="0" eaLnBrk="1" latinLnBrk="0" hangingPunct="1">
              <a:defRPr sz="900" kern="1200">
                <a:solidFill>
                  <a:schemeClr val="tx1"/>
                </a:solidFill>
                <a:latin typeface="+mn-lt"/>
                <a:ea typeface="+mn-ea"/>
                <a:cs typeface="+mn-cs"/>
              </a:defRPr>
            </a:lvl2pPr>
            <a:lvl3pPr marL="457120" algn="l" defTabSz="457120" rtl="0" eaLnBrk="1" latinLnBrk="0" hangingPunct="1">
              <a:defRPr sz="900" kern="1200">
                <a:solidFill>
                  <a:schemeClr val="tx1"/>
                </a:solidFill>
                <a:latin typeface="+mn-lt"/>
                <a:ea typeface="+mn-ea"/>
                <a:cs typeface="+mn-cs"/>
              </a:defRPr>
            </a:lvl3pPr>
            <a:lvl4pPr marL="685680" algn="l" defTabSz="457120" rtl="0" eaLnBrk="1" latinLnBrk="0" hangingPunct="1">
              <a:defRPr sz="900" kern="1200">
                <a:solidFill>
                  <a:schemeClr val="tx1"/>
                </a:solidFill>
                <a:latin typeface="+mn-lt"/>
                <a:ea typeface="+mn-ea"/>
                <a:cs typeface="+mn-cs"/>
              </a:defRPr>
            </a:lvl4pPr>
            <a:lvl5pPr marL="914240" algn="l" defTabSz="457120" rtl="0" eaLnBrk="1" latinLnBrk="0" hangingPunct="1">
              <a:defRPr sz="900" kern="1200">
                <a:solidFill>
                  <a:schemeClr val="tx1"/>
                </a:solidFill>
                <a:latin typeface="+mn-lt"/>
                <a:ea typeface="+mn-ea"/>
                <a:cs typeface="+mn-cs"/>
              </a:defRPr>
            </a:lvl5pPr>
            <a:lvl6pPr marL="1142800" algn="l" defTabSz="457120" rtl="0" eaLnBrk="1" latinLnBrk="0" hangingPunct="1">
              <a:defRPr sz="900" kern="1200">
                <a:solidFill>
                  <a:schemeClr val="tx1"/>
                </a:solidFill>
                <a:latin typeface="+mn-lt"/>
                <a:ea typeface="+mn-ea"/>
                <a:cs typeface="+mn-cs"/>
              </a:defRPr>
            </a:lvl6pPr>
            <a:lvl7pPr marL="1371360" algn="l" defTabSz="457120" rtl="0" eaLnBrk="1" latinLnBrk="0" hangingPunct="1">
              <a:defRPr sz="900" kern="1200">
                <a:solidFill>
                  <a:schemeClr val="tx1"/>
                </a:solidFill>
                <a:latin typeface="+mn-lt"/>
                <a:ea typeface="+mn-ea"/>
                <a:cs typeface="+mn-cs"/>
              </a:defRPr>
            </a:lvl7pPr>
            <a:lvl8pPr marL="1599920" algn="l" defTabSz="457120" rtl="0" eaLnBrk="1" latinLnBrk="0" hangingPunct="1">
              <a:defRPr sz="900" kern="1200">
                <a:solidFill>
                  <a:schemeClr val="tx1"/>
                </a:solidFill>
                <a:latin typeface="+mn-lt"/>
                <a:ea typeface="+mn-ea"/>
                <a:cs typeface="+mn-cs"/>
              </a:defRPr>
            </a:lvl8pPr>
            <a:lvl9pPr marL="1828480" algn="l" defTabSz="457120" rtl="0" eaLnBrk="1" latinLnBrk="0" hangingPunct="1">
              <a:defRPr sz="900" kern="1200">
                <a:solidFill>
                  <a:schemeClr val="tx1"/>
                </a:solidFill>
                <a:latin typeface="+mn-lt"/>
                <a:ea typeface="+mn-ea"/>
                <a:cs typeface="+mn-cs"/>
              </a:defRPr>
            </a:lvl9pPr>
          </a:lstStyle>
          <a:p>
            <a:fld id="{13855216-E545-544E-9E32-80A32B133561}" type="slidenum">
              <a:rPr lang="en-US" smtClean="0"/>
              <a:pPr/>
              <a:t>9</a:t>
            </a:fld>
            <a:endParaRPr lang="en-US" dirty="0"/>
          </a:p>
        </p:txBody>
      </p:sp>
    </p:spTree>
    <p:extLst>
      <p:ext uri="{BB962C8B-B14F-4D97-AF65-F5344CB8AC3E}">
        <p14:creationId xmlns:p14="http://schemas.microsoft.com/office/powerpoint/2010/main" val="3958690238"/>
      </p:ext>
    </p:extLst>
  </p:cSld>
  <p:clrMapOvr>
    <a:masterClrMapping/>
  </p:clrMapOvr>
</p:sld>
</file>

<file path=ppt/theme/theme1.xml><?xml version="1.0" encoding="utf-8"?>
<a:theme xmlns:a="http://schemas.openxmlformats.org/drawingml/2006/main" name="fcg theme">
  <a:themeElements>
    <a:clrScheme name="MER format 1">
      <a:dk1>
        <a:srgbClr val="000000"/>
      </a:dk1>
      <a:lt1>
        <a:srgbClr val="FFFFFF"/>
      </a:lt1>
      <a:dk2>
        <a:srgbClr val="44546A"/>
      </a:dk2>
      <a:lt2>
        <a:srgbClr val="E7E6E6"/>
      </a:lt2>
      <a:accent1>
        <a:srgbClr val="3C8C93"/>
      </a:accent1>
      <a:accent2>
        <a:srgbClr val="3C6093"/>
      </a:accent2>
      <a:accent3>
        <a:srgbClr val="A5A5A5"/>
      </a:accent3>
      <a:accent4>
        <a:srgbClr val="79B3BD"/>
      </a:accent4>
      <a:accent5>
        <a:srgbClr val="BA837B"/>
      </a:accent5>
      <a:accent6>
        <a:srgbClr val="3C936F"/>
      </a:accent6>
      <a:hlink>
        <a:srgbClr val="0563C1"/>
      </a:hlink>
      <a:folHlink>
        <a:srgbClr val="ACB983"/>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g theme" id="{A7E168D2-2BD2-5141-B804-DCC17469F623}" vid="{EDB309ED-3493-C340-AF50-6836B3E5F386}"/>
    </a:ext>
  </a:extLst>
</a:theme>
</file>

<file path=ppt/theme/theme2.xml><?xml version="1.0" encoding="utf-8"?>
<a:theme xmlns:a="http://schemas.openxmlformats.org/drawingml/2006/main" name="1_Office Theme">
  <a:themeElements>
    <a:clrScheme name="FCG Theme">
      <a:dk1>
        <a:sysClr val="windowText" lastClr="000000"/>
      </a:dk1>
      <a:lt1>
        <a:sysClr val="window" lastClr="FFFFFF"/>
      </a:lt1>
      <a:dk2>
        <a:srgbClr val="595959"/>
      </a:dk2>
      <a:lt2>
        <a:srgbClr val="E7E6E6"/>
      </a:lt2>
      <a:accent1>
        <a:srgbClr val="3C8C93"/>
      </a:accent1>
      <a:accent2>
        <a:srgbClr val="F7941D"/>
      </a:accent2>
      <a:accent3>
        <a:srgbClr val="032A77"/>
      </a:accent3>
      <a:accent4>
        <a:srgbClr val="467C4E"/>
      </a:accent4>
      <a:accent5>
        <a:srgbClr val="3F7FC2"/>
      </a:accent5>
      <a:accent6>
        <a:srgbClr val="EF712B"/>
      </a:accent6>
      <a:hlink>
        <a:srgbClr val="4599E3"/>
      </a:hlink>
      <a:folHlink>
        <a:srgbClr val="C77007"/>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D402C50A777140A151371479AED18C" ma:contentTypeVersion="9" ma:contentTypeDescription="Create a new document." ma:contentTypeScope="" ma:versionID="cfd6508d99a68ad3ce8a65e68b633031">
  <xsd:schema xmlns:xsd="http://www.w3.org/2001/XMLSchema" xmlns:xs="http://www.w3.org/2001/XMLSchema" xmlns:p="http://schemas.microsoft.com/office/2006/metadata/properties" xmlns:ns2="05a63ca5-2ee9-4568-9cda-74ec4b44b766" xmlns:ns3="d8d70040-3848-4381-a392-841cdeb5cb52" targetNamespace="http://schemas.microsoft.com/office/2006/metadata/properties" ma:root="true" ma:fieldsID="41d1e7596297758cc609aaea4281c57c" ns2:_="" ns3:_="">
    <xsd:import namespace="05a63ca5-2ee9-4568-9cda-74ec4b44b766"/>
    <xsd:import namespace="d8d70040-3848-4381-a392-841cdeb5cb5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a63ca5-2ee9-4568-9cda-74ec4b44b7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d70040-3848-4381-a392-841cdeb5cb5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F6369F-6D53-47F7-930F-D2CBE91E04B1}"/>
</file>

<file path=customXml/itemProps2.xml><?xml version="1.0" encoding="utf-8"?>
<ds:datastoreItem xmlns:ds="http://schemas.openxmlformats.org/officeDocument/2006/customXml" ds:itemID="{CFD8F615-699B-44DB-8656-63E7E2534861}">
  <ds:schemaRefs>
    <ds:schemaRef ds:uri="http://schemas.microsoft.com/sharepoint/v3/contenttype/forms"/>
  </ds:schemaRefs>
</ds:datastoreItem>
</file>

<file path=customXml/itemProps3.xml><?xml version="1.0" encoding="utf-8"?>
<ds:datastoreItem xmlns:ds="http://schemas.openxmlformats.org/officeDocument/2006/customXml" ds:itemID="{FA5CB2CB-E659-493C-9C51-55A93DB87200}">
  <ds:schemaRefs>
    <ds:schemaRef ds:uri="http://purl.org/dc/elements/1.1/"/>
    <ds:schemaRef ds:uri="http://schemas.microsoft.com/office/2006/metadata/properties"/>
    <ds:schemaRef ds:uri="fdfce899-ac3a-4472-918b-999ffa1d6c9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ddde691-6946-4d9c-bb9e-d746aacbb97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fcg theme</Template>
  <TotalTime>166209</TotalTime>
  <Words>1624</Words>
  <Application>Microsoft Office PowerPoint</Application>
  <PresentationFormat>Widescreen</PresentationFormat>
  <Paragraphs>177</Paragraphs>
  <Slides>11</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Calibri</vt:lpstr>
      <vt:lpstr>Calibri Light</vt:lpstr>
      <vt:lpstr>Century Gothic</vt:lpstr>
      <vt:lpstr>Courier New</vt:lpstr>
      <vt:lpstr>Lucida Bright</vt:lpstr>
      <vt:lpstr>Open Sans Light</vt:lpstr>
      <vt:lpstr>Wingdings</vt:lpstr>
      <vt:lpstr>fcg theme</vt:lpstr>
      <vt:lpstr>1_Office Theme</vt:lpstr>
      <vt:lpstr>2_Office Theme</vt:lpstr>
      <vt:lpstr>PowerPoint Presentation</vt:lpstr>
      <vt:lpstr>Reminder: Project Goals</vt:lpstr>
      <vt:lpstr>Roadmap: Three Primary Elements</vt:lpstr>
      <vt:lpstr>A. Current CP Program – Gaps and Opportunities</vt:lpstr>
      <vt:lpstr>Starting Point: Current CP Process and Objectives</vt:lpstr>
      <vt:lpstr>Current CP Program – Gaps and Opportunities</vt:lpstr>
      <vt:lpstr>Recommended Program Model Enhancements</vt:lpstr>
      <vt:lpstr>Current CP Payment Model Feedback</vt:lpstr>
      <vt:lpstr>Backup: BH Payment Models - Incentive Program Benchmarks</vt:lpstr>
      <vt:lpstr>CP Project Implementation Plan Template – Built for Steward to use for planning detailed steps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Business Insurance Group</dc:title>
  <dc:creator>Estrella, Josh (OHIC - Contractor)</dc:creator>
  <cp:lastModifiedBy>Theresa Alphonse</cp:lastModifiedBy>
  <cp:revision>1965</cp:revision>
  <cp:lastPrinted>2021-02-27T14:14:09Z</cp:lastPrinted>
  <dcterms:created xsi:type="dcterms:W3CDTF">2019-10-24T14:19:23Z</dcterms:created>
  <dcterms:modified xsi:type="dcterms:W3CDTF">2022-09-15T15:37:18Z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0x010100C4D402C50A777140A151371479AED18C</vt:lpwstr>
  </property>
</Properties>
</file>